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73" r:id="rId3"/>
  </p:sldMasterIdLst>
  <p:notesMasterIdLst>
    <p:notesMasterId r:id="rId60"/>
  </p:notesMasterIdLst>
  <p:sldIdLst>
    <p:sldId id="256" r:id="rId4"/>
    <p:sldId id="257" r:id="rId5"/>
    <p:sldId id="426" r:id="rId6"/>
    <p:sldId id="405" r:id="rId7"/>
    <p:sldId id="259" r:id="rId8"/>
    <p:sldId id="289" r:id="rId9"/>
    <p:sldId id="366" r:id="rId10"/>
    <p:sldId id="260" r:id="rId11"/>
    <p:sldId id="261" r:id="rId12"/>
    <p:sldId id="306" r:id="rId13"/>
    <p:sldId id="305" r:id="rId14"/>
    <p:sldId id="282" r:id="rId15"/>
    <p:sldId id="285" r:id="rId16"/>
    <p:sldId id="406" r:id="rId17"/>
    <p:sldId id="408" r:id="rId18"/>
    <p:sldId id="262" r:id="rId19"/>
    <p:sldId id="407" r:id="rId20"/>
    <p:sldId id="409" r:id="rId21"/>
    <p:sldId id="410" r:id="rId22"/>
    <p:sldId id="411" r:id="rId23"/>
    <p:sldId id="412" r:id="rId24"/>
    <p:sldId id="413" r:id="rId25"/>
    <p:sldId id="414" r:id="rId26"/>
    <p:sldId id="415" r:id="rId27"/>
    <p:sldId id="416" r:id="rId28"/>
    <p:sldId id="417" r:id="rId29"/>
    <p:sldId id="418" r:id="rId30"/>
    <p:sldId id="419" r:id="rId31"/>
    <p:sldId id="420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88" r:id="rId40"/>
    <p:sldId id="389" r:id="rId41"/>
    <p:sldId id="390" r:id="rId42"/>
    <p:sldId id="391" r:id="rId43"/>
    <p:sldId id="431" r:id="rId44"/>
    <p:sldId id="392" r:id="rId45"/>
    <p:sldId id="423" r:id="rId46"/>
    <p:sldId id="393" r:id="rId47"/>
    <p:sldId id="432" r:id="rId48"/>
    <p:sldId id="421" r:id="rId49"/>
    <p:sldId id="430" r:id="rId50"/>
    <p:sldId id="425" r:id="rId51"/>
    <p:sldId id="396" r:id="rId52"/>
    <p:sldId id="398" r:id="rId53"/>
    <p:sldId id="402" r:id="rId54"/>
    <p:sldId id="403" r:id="rId55"/>
    <p:sldId id="427" r:id="rId56"/>
    <p:sldId id="433" r:id="rId57"/>
    <p:sldId id="429" r:id="rId58"/>
    <p:sldId id="404" r:id="rId59"/>
  </p:sldIdLst>
  <p:sldSz cx="9144000" cy="6858000" type="screen4x3"/>
  <p:notesSz cx="6778625" cy="9910763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5DB"/>
    <a:srgbClr val="FEE2FB"/>
    <a:srgbClr val="006600"/>
    <a:srgbClr val="C7E7A3"/>
    <a:srgbClr val="022366"/>
    <a:srgbClr val="FB97EF"/>
    <a:srgbClr val="66FFFF"/>
    <a:srgbClr val="FC44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4" autoAdjust="0"/>
    <p:restoredTop sz="94660"/>
  </p:normalViewPr>
  <p:slideViewPr>
    <p:cSldViewPr>
      <p:cViewPr varScale="1">
        <p:scale>
          <a:sx n="66" d="100"/>
          <a:sy n="66" d="100"/>
        </p:scale>
        <p:origin x="66" y="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665FA1-24ED-49BC-9F21-E1EF4E525844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/>
      <dgm:spPr/>
    </dgm:pt>
    <dgm:pt modelId="{548C8326-E0E2-4643-824E-227412698F1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b="0" i="0" u="none" strike="noStrike" cap="none" normalizeH="0" baseline="0" dirty="0">
              <a:ln>
                <a:noFill/>
              </a:ln>
              <a:solidFill>
                <a:srgbClr val="66FFFF"/>
              </a:solidFill>
              <a:effectLst/>
              <a:latin typeface="Arial" panose="020B0604020202020204" pitchFamily="34" charset="0"/>
              <a:ea typeface="華康儷細黑(P)" panose="02010601000101010101" pitchFamily="1" charset="-120"/>
            </a:rPr>
            <a:t>總務處</a:t>
          </a:r>
        </a:p>
      </dgm:t>
    </dgm:pt>
    <dgm:pt modelId="{774C647B-13A6-4C03-A103-C74A12493908}" type="parTrans" cxnId="{B19B62B5-ED1C-425E-8109-0C5AC3F13F07}">
      <dgm:prSet/>
      <dgm:spPr/>
      <dgm:t>
        <a:bodyPr/>
        <a:lstStyle/>
        <a:p>
          <a:endParaRPr lang="zh-TW" altLang="en-US"/>
        </a:p>
      </dgm:t>
    </dgm:pt>
    <dgm:pt modelId="{AF3CE5D1-D252-4815-9431-5D772B3E097E}" type="sibTrans" cxnId="{B19B62B5-ED1C-425E-8109-0C5AC3F13F07}">
      <dgm:prSet/>
      <dgm:spPr/>
      <dgm:t>
        <a:bodyPr/>
        <a:lstStyle/>
        <a:p>
          <a:endParaRPr lang="zh-TW" altLang="en-US"/>
        </a:p>
      </dgm:t>
    </dgm:pt>
    <dgm:pt modelId="{095DB1BE-D105-4534-840D-E9094148118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華康儷雅宋" panose="02010601000101010101" pitchFamily="1" charset="-120"/>
            </a:rPr>
            <a:t>一、地</a:t>
          </a:r>
        </a:p>
      </dgm:t>
    </dgm:pt>
    <dgm:pt modelId="{95ADE587-004F-4F6B-BBD9-3ED6184B13D0}" type="parTrans" cxnId="{B983479D-B668-4CF0-AE6F-57723D8F310F}">
      <dgm:prSet/>
      <dgm:spPr/>
      <dgm:t>
        <a:bodyPr/>
        <a:lstStyle/>
        <a:p>
          <a:endParaRPr lang="zh-TW" altLang="en-US"/>
        </a:p>
      </dgm:t>
    </dgm:pt>
    <dgm:pt modelId="{7E0977BA-F5C6-4744-B20D-C41C1CCEAF05}" type="sibTrans" cxnId="{B983479D-B668-4CF0-AE6F-57723D8F310F}">
      <dgm:prSet/>
      <dgm:spPr/>
      <dgm:t>
        <a:bodyPr/>
        <a:lstStyle/>
        <a:p>
          <a:endParaRPr lang="zh-TW" altLang="en-US"/>
        </a:p>
      </dgm:t>
    </dgm:pt>
    <dgm:pt modelId="{C82579DF-2BAE-4E51-97EB-EF1E6F9568F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華康儷雅宋" panose="02010601000101010101" pitchFamily="1" charset="-120"/>
              <a:ea typeface="華康儷雅宋" panose="02010601000101010101" pitchFamily="1" charset="-120"/>
            </a:rPr>
            <a:t>二、人</a:t>
          </a:r>
          <a:r>
            <a:rPr kumimoji="1" lang="en-US" altLang="zh-TW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華康儷雅宋" panose="02010601000101010101" pitchFamily="1" charset="-120"/>
              <a:ea typeface="華康儷雅宋" panose="02010601000101010101" pitchFamily="1" charset="-120"/>
            </a:rPr>
            <a:t>.</a:t>
          </a:r>
          <a:r>
            <a:rPr kumimoji="1" lang="zh-TW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華康儷雅宋" panose="02010601000101010101" pitchFamily="1" charset="-120"/>
              <a:ea typeface="華康儷雅宋" panose="02010601000101010101" pitchFamily="1" charset="-120"/>
            </a:rPr>
            <a:t>事</a:t>
          </a:r>
        </a:p>
      </dgm:t>
    </dgm:pt>
    <dgm:pt modelId="{531B3C96-5B1F-4BEC-A63C-17B4A7D6C3A1}" type="parTrans" cxnId="{702B3E0A-13CF-4406-9651-C674F9E3DB9E}">
      <dgm:prSet/>
      <dgm:spPr/>
      <dgm:t>
        <a:bodyPr/>
        <a:lstStyle/>
        <a:p>
          <a:endParaRPr lang="zh-TW" altLang="en-US"/>
        </a:p>
      </dgm:t>
    </dgm:pt>
    <dgm:pt modelId="{A37CA2FA-0D68-41F0-8F11-E1EAED5586E7}" type="sibTrans" cxnId="{702B3E0A-13CF-4406-9651-C674F9E3DB9E}">
      <dgm:prSet/>
      <dgm:spPr/>
      <dgm:t>
        <a:bodyPr/>
        <a:lstStyle/>
        <a:p>
          <a:endParaRPr lang="zh-TW" altLang="en-US"/>
        </a:p>
      </dgm:t>
    </dgm:pt>
    <dgm:pt modelId="{62B6FBFA-4A80-4BF0-8982-9280B7F408A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華康儷雅宋" panose="02010601000101010101" pitchFamily="1" charset="-120"/>
            </a:rPr>
            <a:t>三、物</a:t>
          </a:r>
        </a:p>
      </dgm:t>
    </dgm:pt>
    <dgm:pt modelId="{9ED2ACC3-315D-467E-B1D0-0A4662A03778}" type="parTrans" cxnId="{0EE8B297-E73B-498C-9CD1-5BF451897770}">
      <dgm:prSet/>
      <dgm:spPr/>
      <dgm:t>
        <a:bodyPr/>
        <a:lstStyle/>
        <a:p>
          <a:endParaRPr lang="zh-TW" altLang="en-US"/>
        </a:p>
      </dgm:t>
    </dgm:pt>
    <dgm:pt modelId="{7C72CF09-7BCE-4670-A1AA-E73C49D81755}" type="sibTrans" cxnId="{0EE8B297-E73B-498C-9CD1-5BF451897770}">
      <dgm:prSet/>
      <dgm:spPr/>
      <dgm:t>
        <a:bodyPr/>
        <a:lstStyle/>
        <a:p>
          <a:endParaRPr lang="zh-TW" altLang="en-US"/>
        </a:p>
      </dgm:t>
    </dgm:pt>
    <dgm:pt modelId="{68FE50B8-7552-4A37-9EA8-BD8D4E61FDE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華康儷雅宋" panose="02010601000101010101" pitchFamily="1" charset="-120"/>
              <a:ea typeface="華康儷雅宋" panose="02010601000101010101" pitchFamily="1" charset="-120"/>
            </a:rPr>
            <a:t>四、</a:t>
          </a:r>
          <a:r>
            <a:rPr kumimoji="1" lang="en-US" altLang="zh-TW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華康儷雅宋" panose="02010601000101010101" pitchFamily="1" charset="-120"/>
              <a:ea typeface="華康儷雅宋" panose="02010601000101010101" pitchFamily="1" charset="-120"/>
            </a:rPr>
            <a:t>$</a:t>
          </a:r>
        </a:p>
      </dgm:t>
    </dgm:pt>
    <dgm:pt modelId="{CE0BE581-8CEF-4800-AA45-9DD26A3C30B2}" type="parTrans" cxnId="{5C87A3CC-F0D7-49ED-9045-84B5B44FA74D}">
      <dgm:prSet/>
      <dgm:spPr/>
      <dgm:t>
        <a:bodyPr/>
        <a:lstStyle/>
        <a:p>
          <a:endParaRPr lang="zh-TW" altLang="en-US"/>
        </a:p>
      </dgm:t>
    </dgm:pt>
    <dgm:pt modelId="{A0FB5E10-17CB-4C52-9090-D43B9466CFD5}" type="sibTrans" cxnId="{5C87A3CC-F0D7-49ED-9045-84B5B44FA74D}">
      <dgm:prSet/>
      <dgm:spPr/>
      <dgm:t>
        <a:bodyPr/>
        <a:lstStyle/>
        <a:p>
          <a:endParaRPr lang="zh-TW" altLang="en-US"/>
        </a:p>
      </dgm:t>
    </dgm:pt>
    <dgm:pt modelId="{DAB87751-5EE2-494C-9AEC-40EDDE7B1DCC}" type="pres">
      <dgm:prSet presAssocID="{68665FA1-24ED-49BC-9F21-E1EF4E52584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D0830F2-59C1-47BD-8E40-C1687F705CF0}" type="pres">
      <dgm:prSet presAssocID="{548C8326-E0E2-4643-824E-227412698F19}" presName="centerShape" presStyleLbl="node0" presStyleIdx="0" presStyleCnt="1"/>
      <dgm:spPr/>
    </dgm:pt>
    <dgm:pt modelId="{6A6ABF66-BE6D-43EF-BCEA-F78271D2F450}" type="pres">
      <dgm:prSet presAssocID="{95ADE587-004F-4F6B-BBD9-3ED6184B13D0}" presName="Name9" presStyleLbl="parChTrans1D2" presStyleIdx="0" presStyleCnt="4"/>
      <dgm:spPr/>
    </dgm:pt>
    <dgm:pt modelId="{01292A1A-07C5-4AC7-8CB0-6D2AE4353349}" type="pres">
      <dgm:prSet presAssocID="{95ADE587-004F-4F6B-BBD9-3ED6184B13D0}" presName="connTx" presStyleLbl="parChTrans1D2" presStyleIdx="0" presStyleCnt="4"/>
      <dgm:spPr/>
    </dgm:pt>
    <dgm:pt modelId="{576B12D9-7EE1-418F-A4B5-5ECE416F0F79}" type="pres">
      <dgm:prSet presAssocID="{095DB1BE-D105-4534-840D-E90941481185}" presName="node" presStyleLbl="node1" presStyleIdx="0" presStyleCnt="4">
        <dgm:presLayoutVars>
          <dgm:bulletEnabled val="1"/>
        </dgm:presLayoutVars>
      </dgm:prSet>
      <dgm:spPr/>
    </dgm:pt>
    <dgm:pt modelId="{7E0667C2-F45D-4746-A395-E3548978404F}" type="pres">
      <dgm:prSet presAssocID="{531B3C96-5B1F-4BEC-A63C-17B4A7D6C3A1}" presName="Name9" presStyleLbl="parChTrans1D2" presStyleIdx="1" presStyleCnt="4"/>
      <dgm:spPr/>
    </dgm:pt>
    <dgm:pt modelId="{ECF4FD87-B865-461D-BE3D-B951F46147C0}" type="pres">
      <dgm:prSet presAssocID="{531B3C96-5B1F-4BEC-A63C-17B4A7D6C3A1}" presName="connTx" presStyleLbl="parChTrans1D2" presStyleIdx="1" presStyleCnt="4"/>
      <dgm:spPr/>
    </dgm:pt>
    <dgm:pt modelId="{E905B715-C47D-4D14-A5B3-EAF9A50E835D}" type="pres">
      <dgm:prSet presAssocID="{C82579DF-2BAE-4E51-97EB-EF1E6F9568FF}" presName="node" presStyleLbl="node1" presStyleIdx="1" presStyleCnt="4">
        <dgm:presLayoutVars>
          <dgm:bulletEnabled val="1"/>
        </dgm:presLayoutVars>
      </dgm:prSet>
      <dgm:spPr/>
    </dgm:pt>
    <dgm:pt modelId="{137EA617-FDB1-44CB-9F27-D482E146D367}" type="pres">
      <dgm:prSet presAssocID="{9ED2ACC3-315D-467E-B1D0-0A4662A03778}" presName="Name9" presStyleLbl="parChTrans1D2" presStyleIdx="2" presStyleCnt="4"/>
      <dgm:spPr/>
    </dgm:pt>
    <dgm:pt modelId="{48CDF68D-1280-4E18-8068-1C155276A275}" type="pres">
      <dgm:prSet presAssocID="{9ED2ACC3-315D-467E-B1D0-0A4662A03778}" presName="connTx" presStyleLbl="parChTrans1D2" presStyleIdx="2" presStyleCnt="4"/>
      <dgm:spPr/>
    </dgm:pt>
    <dgm:pt modelId="{75BF7406-CC4B-4AE3-9119-3BAF2830701B}" type="pres">
      <dgm:prSet presAssocID="{62B6FBFA-4A80-4BF0-8982-9280B7F408A8}" presName="node" presStyleLbl="node1" presStyleIdx="2" presStyleCnt="4">
        <dgm:presLayoutVars>
          <dgm:bulletEnabled val="1"/>
        </dgm:presLayoutVars>
      </dgm:prSet>
      <dgm:spPr/>
    </dgm:pt>
    <dgm:pt modelId="{4A064355-0C40-4903-AAE6-1710BF0415B9}" type="pres">
      <dgm:prSet presAssocID="{CE0BE581-8CEF-4800-AA45-9DD26A3C30B2}" presName="Name9" presStyleLbl="parChTrans1D2" presStyleIdx="3" presStyleCnt="4"/>
      <dgm:spPr/>
    </dgm:pt>
    <dgm:pt modelId="{6843EA86-2AD0-41DC-A2DA-86E7840FB6D4}" type="pres">
      <dgm:prSet presAssocID="{CE0BE581-8CEF-4800-AA45-9DD26A3C30B2}" presName="connTx" presStyleLbl="parChTrans1D2" presStyleIdx="3" presStyleCnt="4"/>
      <dgm:spPr/>
    </dgm:pt>
    <dgm:pt modelId="{42D3B375-7A5A-4315-909B-C059D57BB8F2}" type="pres">
      <dgm:prSet presAssocID="{68FE50B8-7552-4A37-9EA8-BD8D4E61FDEA}" presName="node" presStyleLbl="node1" presStyleIdx="3" presStyleCnt="4">
        <dgm:presLayoutVars>
          <dgm:bulletEnabled val="1"/>
        </dgm:presLayoutVars>
      </dgm:prSet>
      <dgm:spPr/>
    </dgm:pt>
  </dgm:ptLst>
  <dgm:cxnLst>
    <dgm:cxn modelId="{702B3E0A-13CF-4406-9651-C674F9E3DB9E}" srcId="{548C8326-E0E2-4643-824E-227412698F19}" destId="{C82579DF-2BAE-4E51-97EB-EF1E6F9568FF}" srcOrd="1" destOrd="0" parTransId="{531B3C96-5B1F-4BEC-A63C-17B4A7D6C3A1}" sibTransId="{A37CA2FA-0D68-41F0-8F11-E1EAED5586E7}"/>
    <dgm:cxn modelId="{87EE180D-1700-4ECB-82AA-67AEE31923A3}" type="presOf" srcId="{68665FA1-24ED-49BC-9F21-E1EF4E525844}" destId="{DAB87751-5EE2-494C-9AEC-40EDDE7B1DCC}" srcOrd="0" destOrd="0" presId="urn:microsoft.com/office/officeart/2005/8/layout/radial1"/>
    <dgm:cxn modelId="{10C0A317-ABEC-49B5-86E3-45A8212B6A78}" type="presOf" srcId="{95ADE587-004F-4F6B-BBD9-3ED6184B13D0}" destId="{6A6ABF66-BE6D-43EF-BCEA-F78271D2F450}" srcOrd="0" destOrd="0" presId="urn:microsoft.com/office/officeart/2005/8/layout/radial1"/>
    <dgm:cxn modelId="{27B9ED1C-5C93-4BAC-B857-0F13C106D1BC}" type="presOf" srcId="{095DB1BE-D105-4534-840D-E90941481185}" destId="{576B12D9-7EE1-418F-A4B5-5ECE416F0F79}" srcOrd="0" destOrd="0" presId="urn:microsoft.com/office/officeart/2005/8/layout/radial1"/>
    <dgm:cxn modelId="{1B452834-7C2F-421B-8455-FC6460188245}" type="presOf" srcId="{C82579DF-2BAE-4E51-97EB-EF1E6F9568FF}" destId="{E905B715-C47D-4D14-A5B3-EAF9A50E835D}" srcOrd="0" destOrd="0" presId="urn:microsoft.com/office/officeart/2005/8/layout/radial1"/>
    <dgm:cxn modelId="{D03EA364-7396-4280-B936-8852B57D01B0}" type="presOf" srcId="{531B3C96-5B1F-4BEC-A63C-17B4A7D6C3A1}" destId="{7E0667C2-F45D-4746-A395-E3548978404F}" srcOrd="0" destOrd="0" presId="urn:microsoft.com/office/officeart/2005/8/layout/radial1"/>
    <dgm:cxn modelId="{29AE3867-F624-4DA7-9B87-7C667EAD8A41}" type="presOf" srcId="{9ED2ACC3-315D-467E-B1D0-0A4662A03778}" destId="{137EA617-FDB1-44CB-9F27-D482E146D367}" srcOrd="0" destOrd="0" presId="urn:microsoft.com/office/officeart/2005/8/layout/radial1"/>
    <dgm:cxn modelId="{AC43C154-7DD0-4ACC-AAC1-C9100F2C6FFB}" type="presOf" srcId="{531B3C96-5B1F-4BEC-A63C-17B4A7D6C3A1}" destId="{ECF4FD87-B865-461D-BE3D-B951F46147C0}" srcOrd="1" destOrd="0" presId="urn:microsoft.com/office/officeart/2005/8/layout/radial1"/>
    <dgm:cxn modelId="{9630867E-8E04-4EC2-9E52-CE1B0182C808}" type="presOf" srcId="{CE0BE581-8CEF-4800-AA45-9DD26A3C30B2}" destId="{6843EA86-2AD0-41DC-A2DA-86E7840FB6D4}" srcOrd="1" destOrd="0" presId="urn:microsoft.com/office/officeart/2005/8/layout/radial1"/>
    <dgm:cxn modelId="{4A2B4787-FDB5-46EE-ADFF-4AA0591DE307}" type="presOf" srcId="{95ADE587-004F-4F6B-BBD9-3ED6184B13D0}" destId="{01292A1A-07C5-4AC7-8CB0-6D2AE4353349}" srcOrd="1" destOrd="0" presId="urn:microsoft.com/office/officeart/2005/8/layout/radial1"/>
    <dgm:cxn modelId="{335BC290-310C-4AA4-AC7D-AEEBCD2BD9A4}" type="presOf" srcId="{68FE50B8-7552-4A37-9EA8-BD8D4E61FDEA}" destId="{42D3B375-7A5A-4315-909B-C059D57BB8F2}" srcOrd="0" destOrd="0" presId="urn:microsoft.com/office/officeart/2005/8/layout/radial1"/>
    <dgm:cxn modelId="{0EE8B297-E73B-498C-9CD1-5BF451897770}" srcId="{548C8326-E0E2-4643-824E-227412698F19}" destId="{62B6FBFA-4A80-4BF0-8982-9280B7F408A8}" srcOrd="2" destOrd="0" parTransId="{9ED2ACC3-315D-467E-B1D0-0A4662A03778}" sibTransId="{7C72CF09-7BCE-4670-A1AA-E73C49D81755}"/>
    <dgm:cxn modelId="{4AA83598-951F-4D27-B6BF-F276268E7A6C}" type="presOf" srcId="{9ED2ACC3-315D-467E-B1D0-0A4662A03778}" destId="{48CDF68D-1280-4E18-8068-1C155276A275}" srcOrd="1" destOrd="0" presId="urn:microsoft.com/office/officeart/2005/8/layout/radial1"/>
    <dgm:cxn modelId="{B983479D-B668-4CF0-AE6F-57723D8F310F}" srcId="{548C8326-E0E2-4643-824E-227412698F19}" destId="{095DB1BE-D105-4534-840D-E90941481185}" srcOrd="0" destOrd="0" parTransId="{95ADE587-004F-4F6B-BBD9-3ED6184B13D0}" sibTransId="{7E0977BA-F5C6-4744-B20D-C41C1CCEAF05}"/>
    <dgm:cxn modelId="{BE2FD0B0-7C70-4E3F-8015-B642F115D727}" type="presOf" srcId="{CE0BE581-8CEF-4800-AA45-9DD26A3C30B2}" destId="{4A064355-0C40-4903-AAE6-1710BF0415B9}" srcOrd="0" destOrd="0" presId="urn:microsoft.com/office/officeart/2005/8/layout/radial1"/>
    <dgm:cxn modelId="{B19B62B5-ED1C-425E-8109-0C5AC3F13F07}" srcId="{68665FA1-24ED-49BC-9F21-E1EF4E525844}" destId="{548C8326-E0E2-4643-824E-227412698F19}" srcOrd="0" destOrd="0" parTransId="{774C647B-13A6-4C03-A103-C74A12493908}" sibTransId="{AF3CE5D1-D252-4815-9431-5D772B3E097E}"/>
    <dgm:cxn modelId="{5C87A3CC-F0D7-49ED-9045-84B5B44FA74D}" srcId="{548C8326-E0E2-4643-824E-227412698F19}" destId="{68FE50B8-7552-4A37-9EA8-BD8D4E61FDEA}" srcOrd="3" destOrd="0" parTransId="{CE0BE581-8CEF-4800-AA45-9DD26A3C30B2}" sibTransId="{A0FB5E10-17CB-4C52-9090-D43B9466CFD5}"/>
    <dgm:cxn modelId="{777A47D7-BC29-42C4-9355-6476A9431F78}" type="presOf" srcId="{548C8326-E0E2-4643-824E-227412698F19}" destId="{DD0830F2-59C1-47BD-8E40-C1687F705CF0}" srcOrd="0" destOrd="0" presId="urn:microsoft.com/office/officeart/2005/8/layout/radial1"/>
    <dgm:cxn modelId="{135AA8E8-FCE6-4A63-B28C-77FF098353A8}" type="presOf" srcId="{62B6FBFA-4A80-4BF0-8982-9280B7F408A8}" destId="{75BF7406-CC4B-4AE3-9119-3BAF2830701B}" srcOrd="0" destOrd="0" presId="urn:microsoft.com/office/officeart/2005/8/layout/radial1"/>
    <dgm:cxn modelId="{D2D14ABD-1317-409B-BFAE-3D9A34FA0E49}" type="presParOf" srcId="{DAB87751-5EE2-494C-9AEC-40EDDE7B1DCC}" destId="{DD0830F2-59C1-47BD-8E40-C1687F705CF0}" srcOrd="0" destOrd="0" presId="urn:microsoft.com/office/officeart/2005/8/layout/radial1"/>
    <dgm:cxn modelId="{4011D25F-CB20-4736-A1EB-721B9C6B309F}" type="presParOf" srcId="{DAB87751-5EE2-494C-9AEC-40EDDE7B1DCC}" destId="{6A6ABF66-BE6D-43EF-BCEA-F78271D2F450}" srcOrd="1" destOrd="0" presId="urn:microsoft.com/office/officeart/2005/8/layout/radial1"/>
    <dgm:cxn modelId="{27853D22-8F13-4704-BFBF-9E3CB14A3D38}" type="presParOf" srcId="{6A6ABF66-BE6D-43EF-BCEA-F78271D2F450}" destId="{01292A1A-07C5-4AC7-8CB0-6D2AE4353349}" srcOrd="0" destOrd="0" presId="urn:microsoft.com/office/officeart/2005/8/layout/radial1"/>
    <dgm:cxn modelId="{2D36779C-D6AC-40BF-91D1-AB47F94F6BC0}" type="presParOf" srcId="{DAB87751-5EE2-494C-9AEC-40EDDE7B1DCC}" destId="{576B12D9-7EE1-418F-A4B5-5ECE416F0F79}" srcOrd="2" destOrd="0" presId="urn:microsoft.com/office/officeart/2005/8/layout/radial1"/>
    <dgm:cxn modelId="{90F4F911-2E90-45C0-BE39-34DD7B715420}" type="presParOf" srcId="{DAB87751-5EE2-494C-9AEC-40EDDE7B1DCC}" destId="{7E0667C2-F45D-4746-A395-E3548978404F}" srcOrd="3" destOrd="0" presId="urn:microsoft.com/office/officeart/2005/8/layout/radial1"/>
    <dgm:cxn modelId="{16274D7A-5D67-4BF1-B116-21CE4E54EC32}" type="presParOf" srcId="{7E0667C2-F45D-4746-A395-E3548978404F}" destId="{ECF4FD87-B865-461D-BE3D-B951F46147C0}" srcOrd="0" destOrd="0" presId="urn:microsoft.com/office/officeart/2005/8/layout/radial1"/>
    <dgm:cxn modelId="{987456A3-43DC-4C24-914E-9050AC8F5A7C}" type="presParOf" srcId="{DAB87751-5EE2-494C-9AEC-40EDDE7B1DCC}" destId="{E905B715-C47D-4D14-A5B3-EAF9A50E835D}" srcOrd="4" destOrd="0" presId="urn:microsoft.com/office/officeart/2005/8/layout/radial1"/>
    <dgm:cxn modelId="{6D13019D-F26E-443D-8505-6D668F7BE2A2}" type="presParOf" srcId="{DAB87751-5EE2-494C-9AEC-40EDDE7B1DCC}" destId="{137EA617-FDB1-44CB-9F27-D482E146D367}" srcOrd="5" destOrd="0" presId="urn:microsoft.com/office/officeart/2005/8/layout/radial1"/>
    <dgm:cxn modelId="{9D83BD29-75E2-4D72-AC09-1C33F84C951F}" type="presParOf" srcId="{137EA617-FDB1-44CB-9F27-D482E146D367}" destId="{48CDF68D-1280-4E18-8068-1C155276A275}" srcOrd="0" destOrd="0" presId="urn:microsoft.com/office/officeart/2005/8/layout/radial1"/>
    <dgm:cxn modelId="{1FC09FAD-3ED6-4F0B-9035-8A393C8FF404}" type="presParOf" srcId="{DAB87751-5EE2-494C-9AEC-40EDDE7B1DCC}" destId="{75BF7406-CC4B-4AE3-9119-3BAF2830701B}" srcOrd="6" destOrd="0" presId="urn:microsoft.com/office/officeart/2005/8/layout/radial1"/>
    <dgm:cxn modelId="{EF1CF243-72B2-4A31-8295-D3337B2423FD}" type="presParOf" srcId="{DAB87751-5EE2-494C-9AEC-40EDDE7B1DCC}" destId="{4A064355-0C40-4903-AAE6-1710BF0415B9}" srcOrd="7" destOrd="0" presId="urn:microsoft.com/office/officeart/2005/8/layout/radial1"/>
    <dgm:cxn modelId="{5F0F2094-3D6C-4F09-B0D0-83DD54623176}" type="presParOf" srcId="{4A064355-0C40-4903-AAE6-1710BF0415B9}" destId="{6843EA86-2AD0-41DC-A2DA-86E7840FB6D4}" srcOrd="0" destOrd="0" presId="urn:microsoft.com/office/officeart/2005/8/layout/radial1"/>
    <dgm:cxn modelId="{D2EAC401-A9DB-4C3F-B1BE-337C05D9784F}" type="presParOf" srcId="{DAB87751-5EE2-494C-9AEC-40EDDE7B1DCC}" destId="{42D3B375-7A5A-4315-909B-C059D57BB8F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12AF80-EA3D-4822-8D04-AAA9B151F52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</dgm:pt>
    <dgm:pt modelId="{B12BF440-E118-449D-884C-5A8652352AF8}">
      <dgm:prSet/>
      <dgm:spPr/>
      <dgm:t>
        <a:bodyPr/>
        <a:lstStyle/>
        <a:p>
          <a:endParaRPr lang="zh-TW" altLang="en-US" dirty="0"/>
        </a:p>
      </dgm:t>
    </dgm:pt>
    <dgm:pt modelId="{CF83600F-2508-4C5A-B836-1C4A4205482D}" type="parTrans" cxnId="{598E1F34-1683-49D6-9A65-9C83D0BC37C5}">
      <dgm:prSet/>
      <dgm:spPr/>
    </dgm:pt>
    <dgm:pt modelId="{1A3ED465-EC40-42E6-B4C6-7C3F31422620}" type="sibTrans" cxnId="{598E1F34-1683-49D6-9A65-9C83D0BC37C5}">
      <dgm:prSet/>
      <dgm:spPr/>
    </dgm:pt>
    <dgm:pt modelId="{00EF811E-86A9-41E8-841A-3FEF4855A832}">
      <dgm:prSet/>
      <dgm:spPr/>
      <dgm:t>
        <a:bodyPr/>
        <a:lstStyle/>
        <a:p>
          <a:endParaRPr lang="zh-TW" altLang="en-US" dirty="0"/>
        </a:p>
      </dgm:t>
    </dgm:pt>
    <dgm:pt modelId="{91D6B44C-FF64-422A-B0E4-25D21250DCB1}" type="parTrans" cxnId="{D8437BAF-298B-4F5C-A16C-BA50A11B022A}">
      <dgm:prSet/>
      <dgm:spPr/>
    </dgm:pt>
    <dgm:pt modelId="{DE47945D-082D-4381-8FB6-C85EB9E8C17D}" type="sibTrans" cxnId="{D8437BAF-298B-4F5C-A16C-BA50A11B022A}">
      <dgm:prSet/>
      <dgm:spPr/>
    </dgm:pt>
    <dgm:pt modelId="{8F424DD7-75C7-45F5-8D43-89FFF799ED74}">
      <dgm:prSet/>
      <dgm:spPr/>
      <dgm:t>
        <a:bodyPr/>
        <a:lstStyle/>
        <a:p>
          <a:endParaRPr lang="zh-TW" altLang="en-US" dirty="0"/>
        </a:p>
      </dgm:t>
    </dgm:pt>
    <dgm:pt modelId="{142B1698-65B6-4983-ACB7-436FF3974D3E}" type="parTrans" cxnId="{87263FFB-27F0-483D-9449-550A9A08706D}">
      <dgm:prSet/>
      <dgm:spPr/>
    </dgm:pt>
    <dgm:pt modelId="{118454A7-D85D-4937-AFA0-611123470C40}" type="sibTrans" cxnId="{87263FFB-27F0-483D-9449-550A9A08706D}">
      <dgm:prSet/>
      <dgm:spPr/>
    </dgm:pt>
    <dgm:pt modelId="{8BF2F81F-3C62-4D5C-B1FB-CF7E34BA7D6E}" type="pres">
      <dgm:prSet presAssocID="{DB12AF80-EA3D-4822-8D04-AAA9B151F521}" presName="compositeShape" presStyleCnt="0">
        <dgm:presLayoutVars>
          <dgm:chMax val="7"/>
          <dgm:dir/>
          <dgm:resizeHandles val="exact"/>
        </dgm:presLayoutVars>
      </dgm:prSet>
      <dgm:spPr/>
    </dgm:pt>
    <dgm:pt modelId="{2F633342-574E-4C2D-9841-9A5A063C66C6}" type="pres">
      <dgm:prSet presAssocID="{B12BF440-E118-449D-884C-5A8652352AF8}" presName="circ1" presStyleLbl="vennNode1" presStyleIdx="0" presStyleCnt="3"/>
      <dgm:spPr/>
    </dgm:pt>
    <dgm:pt modelId="{8D58ED62-FC05-46C5-AC79-C988785D9913}" type="pres">
      <dgm:prSet presAssocID="{B12BF440-E118-449D-884C-5A8652352AF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A248EF1-8739-44E4-B536-AF9394B6C65F}" type="pres">
      <dgm:prSet presAssocID="{00EF811E-86A9-41E8-841A-3FEF4855A832}" presName="circ2" presStyleLbl="vennNode1" presStyleIdx="1" presStyleCnt="3"/>
      <dgm:spPr/>
    </dgm:pt>
    <dgm:pt modelId="{22B4C067-9812-4399-998E-1F9646EE0AE6}" type="pres">
      <dgm:prSet presAssocID="{00EF811E-86A9-41E8-841A-3FEF4855A83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00DCD5B-2C69-42D8-9E9C-A5D7D9A574FD}" type="pres">
      <dgm:prSet presAssocID="{8F424DD7-75C7-45F5-8D43-89FFF799ED74}" presName="circ3" presStyleLbl="vennNode1" presStyleIdx="2" presStyleCnt="3"/>
      <dgm:spPr/>
    </dgm:pt>
    <dgm:pt modelId="{DA52B68A-D6D5-4854-A4F1-C16447705EB0}" type="pres">
      <dgm:prSet presAssocID="{8F424DD7-75C7-45F5-8D43-89FFF799ED7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98E1F34-1683-49D6-9A65-9C83D0BC37C5}" srcId="{DB12AF80-EA3D-4822-8D04-AAA9B151F521}" destId="{B12BF440-E118-449D-884C-5A8652352AF8}" srcOrd="0" destOrd="0" parTransId="{CF83600F-2508-4C5A-B836-1C4A4205482D}" sibTransId="{1A3ED465-EC40-42E6-B4C6-7C3F31422620}"/>
    <dgm:cxn modelId="{AE3AD436-BA64-49D9-A704-B2D44197D0A0}" type="presOf" srcId="{DB12AF80-EA3D-4822-8D04-AAA9B151F521}" destId="{8BF2F81F-3C62-4D5C-B1FB-CF7E34BA7D6E}" srcOrd="0" destOrd="0" presId="urn:microsoft.com/office/officeart/2005/8/layout/venn1"/>
    <dgm:cxn modelId="{69689F96-D0F1-4506-8AED-9504DAFF989F}" type="presOf" srcId="{8F424DD7-75C7-45F5-8D43-89FFF799ED74}" destId="{DA52B68A-D6D5-4854-A4F1-C16447705EB0}" srcOrd="1" destOrd="0" presId="urn:microsoft.com/office/officeart/2005/8/layout/venn1"/>
    <dgm:cxn modelId="{45EE23AB-9DC3-4F23-8622-24986945F5B0}" type="presOf" srcId="{B12BF440-E118-449D-884C-5A8652352AF8}" destId="{2F633342-574E-4C2D-9841-9A5A063C66C6}" srcOrd="0" destOrd="0" presId="urn:microsoft.com/office/officeart/2005/8/layout/venn1"/>
    <dgm:cxn modelId="{D8437BAF-298B-4F5C-A16C-BA50A11B022A}" srcId="{DB12AF80-EA3D-4822-8D04-AAA9B151F521}" destId="{00EF811E-86A9-41E8-841A-3FEF4855A832}" srcOrd="1" destOrd="0" parTransId="{91D6B44C-FF64-422A-B0E4-25D21250DCB1}" sibTransId="{DE47945D-082D-4381-8FB6-C85EB9E8C17D}"/>
    <dgm:cxn modelId="{36CD4AB3-0630-4EBC-B1BA-074F3343B603}" type="presOf" srcId="{00EF811E-86A9-41E8-841A-3FEF4855A832}" destId="{22B4C067-9812-4399-998E-1F9646EE0AE6}" srcOrd="1" destOrd="0" presId="urn:microsoft.com/office/officeart/2005/8/layout/venn1"/>
    <dgm:cxn modelId="{B7F12FB6-D9A6-40FC-88F8-4A13580DEC7F}" type="presOf" srcId="{8F424DD7-75C7-45F5-8D43-89FFF799ED74}" destId="{D00DCD5B-2C69-42D8-9E9C-A5D7D9A574FD}" srcOrd="0" destOrd="0" presId="urn:microsoft.com/office/officeart/2005/8/layout/venn1"/>
    <dgm:cxn modelId="{B94BB7D9-BDD9-4A0F-A7E9-24C61E57E654}" type="presOf" srcId="{B12BF440-E118-449D-884C-5A8652352AF8}" destId="{8D58ED62-FC05-46C5-AC79-C988785D9913}" srcOrd="1" destOrd="0" presId="urn:microsoft.com/office/officeart/2005/8/layout/venn1"/>
    <dgm:cxn modelId="{B4FF67DF-2391-4EBD-987A-AC95F753CDF1}" type="presOf" srcId="{00EF811E-86A9-41E8-841A-3FEF4855A832}" destId="{DA248EF1-8739-44E4-B536-AF9394B6C65F}" srcOrd="0" destOrd="0" presId="urn:microsoft.com/office/officeart/2005/8/layout/venn1"/>
    <dgm:cxn modelId="{87263FFB-27F0-483D-9449-550A9A08706D}" srcId="{DB12AF80-EA3D-4822-8D04-AAA9B151F521}" destId="{8F424DD7-75C7-45F5-8D43-89FFF799ED74}" srcOrd="2" destOrd="0" parTransId="{142B1698-65B6-4983-ACB7-436FF3974D3E}" sibTransId="{118454A7-D85D-4937-AFA0-611123470C40}"/>
    <dgm:cxn modelId="{08CF281F-5128-4100-9C61-3F92E79D47CB}" type="presParOf" srcId="{8BF2F81F-3C62-4D5C-B1FB-CF7E34BA7D6E}" destId="{2F633342-574E-4C2D-9841-9A5A063C66C6}" srcOrd="0" destOrd="0" presId="urn:microsoft.com/office/officeart/2005/8/layout/venn1"/>
    <dgm:cxn modelId="{46DD88A9-BBA9-435C-AAAE-5DCBC6A047A6}" type="presParOf" srcId="{8BF2F81F-3C62-4D5C-B1FB-CF7E34BA7D6E}" destId="{8D58ED62-FC05-46C5-AC79-C988785D9913}" srcOrd="1" destOrd="0" presId="urn:microsoft.com/office/officeart/2005/8/layout/venn1"/>
    <dgm:cxn modelId="{B8E18C2F-E21F-488B-9284-A8C48CEDFEC3}" type="presParOf" srcId="{8BF2F81F-3C62-4D5C-B1FB-CF7E34BA7D6E}" destId="{DA248EF1-8739-44E4-B536-AF9394B6C65F}" srcOrd="2" destOrd="0" presId="urn:microsoft.com/office/officeart/2005/8/layout/venn1"/>
    <dgm:cxn modelId="{52AFC2D9-9FD1-4455-BD42-49959921D61A}" type="presParOf" srcId="{8BF2F81F-3C62-4D5C-B1FB-CF7E34BA7D6E}" destId="{22B4C067-9812-4399-998E-1F9646EE0AE6}" srcOrd="3" destOrd="0" presId="urn:microsoft.com/office/officeart/2005/8/layout/venn1"/>
    <dgm:cxn modelId="{3093D051-797C-455D-BF48-106C91BCEF59}" type="presParOf" srcId="{8BF2F81F-3C62-4D5C-B1FB-CF7E34BA7D6E}" destId="{D00DCD5B-2C69-42D8-9E9C-A5D7D9A574FD}" srcOrd="4" destOrd="0" presId="urn:microsoft.com/office/officeart/2005/8/layout/venn1"/>
    <dgm:cxn modelId="{62699C6E-4B8F-4074-A2F7-6CA429CBCEFA}" type="presParOf" srcId="{8BF2F81F-3C62-4D5C-B1FB-CF7E34BA7D6E}" destId="{DA52B68A-D6D5-4854-A4F1-C16447705EB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30C5F3-0208-4648-8BDD-1EB7CAA7018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46060A5-1DAC-4CA7-B43D-3E615D9286B4}" type="pres">
      <dgm:prSet presAssocID="{4430C5F3-0208-4648-8BDD-1EB7CAA7018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</dgm:ptLst>
  <dgm:cxnLst>
    <dgm:cxn modelId="{F63BE56B-FEA6-4BF0-8CE2-35DCE9B5E4DB}" type="presOf" srcId="{4430C5F3-0208-4648-8BDD-1EB7CAA70182}" destId="{A46060A5-1DAC-4CA7-B43D-3E615D9286B4}" srcOrd="0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555600-4E5F-4818-B467-B0F4621AE968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F2BFF1E-216C-4648-89A3-AF410758CA20}">
      <dgm:prSet phldrT="[文字]" custT="1"/>
      <dgm:spPr/>
      <dgm:t>
        <a:bodyPr/>
        <a:lstStyle/>
        <a:p>
          <a:r>
            <a:rPr lang="en-US" altLang="zh-TW" sz="4000" dirty="0">
              <a:solidFill>
                <a:srgbClr val="7030A0"/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1.</a:t>
          </a:r>
          <a:r>
            <a:rPr lang="zh-TW" altLang="en-US" sz="4000" dirty="0">
              <a:solidFill>
                <a:srgbClr val="7030A0"/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曾擔任桃園市義務張老師</a:t>
          </a:r>
        </a:p>
      </dgm:t>
    </dgm:pt>
    <dgm:pt modelId="{3A69840F-EBC6-4E1F-ACFB-2C61DDFDA6C1}" type="parTrans" cxnId="{CB48AF58-E270-4120-9595-214807175964}">
      <dgm:prSet/>
      <dgm:spPr/>
      <dgm:t>
        <a:bodyPr/>
        <a:lstStyle/>
        <a:p>
          <a:endParaRPr lang="zh-TW" altLang="en-US"/>
        </a:p>
      </dgm:t>
    </dgm:pt>
    <dgm:pt modelId="{FDA7D823-7862-4AFB-A578-9020C401EC42}" type="sibTrans" cxnId="{CB48AF58-E270-4120-9595-214807175964}">
      <dgm:prSet/>
      <dgm:spPr/>
      <dgm:t>
        <a:bodyPr/>
        <a:lstStyle/>
        <a:p>
          <a:endParaRPr lang="zh-TW" altLang="en-US"/>
        </a:p>
      </dgm:t>
    </dgm:pt>
    <dgm:pt modelId="{8256BAC7-1F1B-4831-A59F-1DE1F267DDE4}">
      <dgm:prSet phldrT="[文字]" custT="1"/>
      <dgm:spPr/>
      <dgm:t>
        <a:bodyPr/>
        <a:lstStyle/>
        <a:p>
          <a:r>
            <a:rPr lang="en-US" altLang="zh-TW" sz="4000" dirty="0">
              <a:solidFill>
                <a:schemeClr val="accent4">
                  <a:lumMod val="75000"/>
                </a:schemeClr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2.</a:t>
          </a:r>
          <a:r>
            <a:rPr lang="zh-TW" altLang="en-US" sz="4000" dirty="0">
              <a:solidFill>
                <a:schemeClr val="accent4">
                  <a:lumMod val="75000"/>
                </a:schemeClr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曾獲頒桃園市師鐸獎</a:t>
          </a:r>
        </a:p>
      </dgm:t>
    </dgm:pt>
    <dgm:pt modelId="{1772EE96-7C8F-460E-B0D5-D1FB490F6C66}" type="parTrans" cxnId="{EB27265A-D8BA-4035-B57D-EFB3E1CC9DA5}">
      <dgm:prSet/>
      <dgm:spPr/>
      <dgm:t>
        <a:bodyPr/>
        <a:lstStyle/>
        <a:p>
          <a:endParaRPr lang="zh-TW" altLang="en-US"/>
        </a:p>
      </dgm:t>
    </dgm:pt>
    <dgm:pt modelId="{2C866D91-8FE6-4306-BCAE-465B567D487A}" type="sibTrans" cxnId="{EB27265A-D8BA-4035-B57D-EFB3E1CC9DA5}">
      <dgm:prSet/>
      <dgm:spPr/>
      <dgm:t>
        <a:bodyPr/>
        <a:lstStyle/>
        <a:p>
          <a:endParaRPr lang="zh-TW" altLang="en-US"/>
        </a:p>
      </dgm:t>
    </dgm:pt>
    <dgm:pt modelId="{2694695A-10EA-4906-BB63-1D3D302ED175}">
      <dgm:prSet phldrT="[文字]" custT="1"/>
      <dgm:spPr/>
      <dgm:t>
        <a:bodyPr/>
        <a:lstStyle/>
        <a:p>
          <a:r>
            <a:rPr lang="en-US" altLang="zh-TW" sz="4000" dirty="0">
              <a:solidFill>
                <a:srgbClr val="006600"/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3.</a:t>
          </a:r>
          <a:r>
            <a:rPr lang="zh-TW" altLang="en-US" sz="4000" dirty="0">
              <a:solidFill>
                <a:srgbClr val="006600"/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曾擔任高原弦樂團指揮</a:t>
          </a:r>
        </a:p>
      </dgm:t>
    </dgm:pt>
    <dgm:pt modelId="{80800FB7-966C-4263-9B2B-EA2B43F0EBBE}" type="parTrans" cxnId="{E624D20B-24F9-4930-8D8C-1D5EEEA7F7AE}">
      <dgm:prSet/>
      <dgm:spPr/>
      <dgm:t>
        <a:bodyPr/>
        <a:lstStyle/>
        <a:p>
          <a:endParaRPr lang="zh-TW" altLang="en-US"/>
        </a:p>
      </dgm:t>
    </dgm:pt>
    <dgm:pt modelId="{F9F73E34-865C-4FD6-B04D-7B0DA3CCD036}" type="sibTrans" cxnId="{E624D20B-24F9-4930-8D8C-1D5EEEA7F7AE}">
      <dgm:prSet/>
      <dgm:spPr/>
      <dgm:t>
        <a:bodyPr/>
        <a:lstStyle/>
        <a:p>
          <a:endParaRPr lang="zh-TW" altLang="en-US"/>
        </a:p>
      </dgm:t>
    </dgm:pt>
    <dgm:pt modelId="{C6EC9591-4CE5-4C10-9ABB-24562A63D8AE}">
      <dgm:prSet phldrT="[文字]" custT="1"/>
      <dgm:spPr/>
      <dgm:t>
        <a:bodyPr/>
        <a:lstStyle/>
        <a:p>
          <a:r>
            <a:rPr lang="en-US" altLang="zh-TW" sz="4000" dirty="0">
              <a:solidFill>
                <a:srgbClr val="0070C0"/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4.</a:t>
          </a:r>
          <a:r>
            <a:rPr lang="zh-TW" altLang="en-US" sz="4000" dirty="0">
              <a:solidFill>
                <a:srgbClr val="0070C0"/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女兒曾榮獲歐巴馬總統獎</a:t>
          </a:r>
        </a:p>
      </dgm:t>
    </dgm:pt>
    <dgm:pt modelId="{0EC2FB18-4932-4D09-846A-245E50ED3239}" type="parTrans" cxnId="{A5164C29-0751-435B-97D4-FDBDD69CFC46}">
      <dgm:prSet/>
      <dgm:spPr/>
      <dgm:t>
        <a:bodyPr/>
        <a:lstStyle/>
        <a:p>
          <a:endParaRPr lang="zh-TW" altLang="en-US"/>
        </a:p>
      </dgm:t>
    </dgm:pt>
    <dgm:pt modelId="{D9BF74C7-FCD9-4CB9-8131-9C9E9A32E780}" type="sibTrans" cxnId="{A5164C29-0751-435B-97D4-FDBDD69CFC46}">
      <dgm:prSet/>
      <dgm:spPr/>
      <dgm:t>
        <a:bodyPr/>
        <a:lstStyle/>
        <a:p>
          <a:endParaRPr lang="zh-TW" altLang="en-US"/>
        </a:p>
      </dgm:t>
    </dgm:pt>
    <dgm:pt modelId="{0A4A549F-38F0-46AB-B5CF-63B08B3286A1}">
      <dgm:prSet phldrT="[文字]" custT="1"/>
      <dgm:spPr/>
      <dgm:t>
        <a:bodyPr/>
        <a:lstStyle/>
        <a:p>
          <a:r>
            <a:rPr lang="en-US" altLang="zh-TW" sz="4000" dirty="0">
              <a:solidFill>
                <a:schemeClr val="accent2">
                  <a:lumMod val="50000"/>
                </a:schemeClr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5.</a:t>
          </a:r>
          <a:r>
            <a:rPr lang="zh-TW" altLang="en-US" sz="4000" dirty="0">
              <a:solidFill>
                <a:schemeClr val="accent2">
                  <a:lumMod val="50000"/>
                </a:schemeClr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實地觀摩美國高國中小教育</a:t>
          </a:r>
          <a:r>
            <a:rPr lang="en-US" altLang="zh-TW" sz="4000" dirty="0">
              <a:solidFill>
                <a:schemeClr val="accent2">
                  <a:lumMod val="50000"/>
                </a:schemeClr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5</a:t>
          </a:r>
          <a:r>
            <a:rPr lang="zh-TW" altLang="en-US" sz="4000" dirty="0">
              <a:solidFill>
                <a:schemeClr val="accent2">
                  <a:lumMod val="50000"/>
                </a:schemeClr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endParaRPr lang="en-US" altLang="zh-TW" sz="4000" dirty="0">
            <a:solidFill>
              <a:schemeClr val="accent2">
                <a:lumMod val="50000"/>
              </a:schemeClr>
            </a:solidFill>
            <a:highlight>
              <a:srgbClr val="E9F5DB"/>
            </a:highligh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endParaRPr lang="zh-TW" altLang="en-US" sz="4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67C4AA2-D46D-459E-B363-D9D9DDB6BFB3}" type="parTrans" cxnId="{35851C9C-1EE2-4352-A493-21914AF8D6A9}">
      <dgm:prSet/>
      <dgm:spPr/>
      <dgm:t>
        <a:bodyPr/>
        <a:lstStyle/>
        <a:p>
          <a:endParaRPr lang="zh-TW" altLang="en-US"/>
        </a:p>
      </dgm:t>
    </dgm:pt>
    <dgm:pt modelId="{28E2B052-0339-489B-B384-7CC78776FF30}" type="sibTrans" cxnId="{35851C9C-1EE2-4352-A493-21914AF8D6A9}">
      <dgm:prSet/>
      <dgm:spPr/>
      <dgm:t>
        <a:bodyPr/>
        <a:lstStyle/>
        <a:p>
          <a:endParaRPr lang="zh-TW" altLang="en-US"/>
        </a:p>
      </dgm:t>
    </dgm:pt>
    <dgm:pt modelId="{E1D9E9FD-FE8F-4547-8517-4024072F2CBF}">
      <dgm:prSet phldrT="[文字]" custT="1"/>
      <dgm:spPr/>
      <dgm:t>
        <a:bodyPr/>
        <a:lstStyle/>
        <a:p>
          <a:r>
            <a:rPr lang="zh-TW" altLang="en-US" sz="4400" dirty="0">
              <a:solidFill>
                <a:srgbClr val="C00000"/>
              </a:solidFill>
              <a:highlight>
                <a:srgbClr val="C7E7A3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哪一句是假的</a:t>
          </a:r>
          <a:endParaRPr lang="en-US" altLang="zh-TW" sz="4400" dirty="0">
            <a:solidFill>
              <a:srgbClr val="C00000"/>
            </a:solidFill>
            <a:highlight>
              <a:srgbClr val="C7E7A3"/>
            </a:highligh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r>
            <a:rPr lang="zh-TW" altLang="en-US" sz="4400" dirty="0">
              <a:solidFill>
                <a:srgbClr val="C00000"/>
              </a:solidFill>
              <a:highlight>
                <a:srgbClr val="C7E7A3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 </a:t>
          </a:r>
          <a:r>
            <a:rPr lang="en-US" altLang="zh-TW" sz="4400" dirty="0">
              <a:solidFill>
                <a:srgbClr val="C00000"/>
              </a:solidFill>
              <a:highlight>
                <a:srgbClr val="C7E7A3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?</a:t>
          </a:r>
          <a:r>
            <a:rPr lang="zh-TW" altLang="en-US" sz="4400" dirty="0">
              <a:solidFill>
                <a:srgbClr val="C00000"/>
              </a:solidFill>
              <a:highlight>
                <a:srgbClr val="C7E7A3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 </a:t>
          </a:r>
        </a:p>
      </dgm:t>
    </dgm:pt>
    <dgm:pt modelId="{6BEA1AE9-B368-4015-82A8-779F54FBED7A}" type="sibTrans" cxnId="{67999DC4-AF4F-4DA6-B743-F8968EE79F56}">
      <dgm:prSet/>
      <dgm:spPr/>
      <dgm:t>
        <a:bodyPr/>
        <a:lstStyle/>
        <a:p>
          <a:endParaRPr lang="zh-TW" altLang="en-US"/>
        </a:p>
      </dgm:t>
    </dgm:pt>
    <dgm:pt modelId="{C4ECA66E-15DE-4EFB-A96B-CFA8FC0F988E}" type="parTrans" cxnId="{67999DC4-AF4F-4DA6-B743-F8968EE79F56}">
      <dgm:prSet/>
      <dgm:spPr/>
      <dgm:t>
        <a:bodyPr/>
        <a:lstStyle/>
        <a:p>
          <a:endParaRPr lang="zh-TW" altLang="en-US"/>
        </a:p>
      </dgm:t>
    </dgm:pt>
    <dgm:pt modelId="{50CD87D3-86D6-432C-A045-E4E98715C9DB}" type="pres">
      <dgm:prSet presAssocID="{66555600-4E5F-4818-B467-B0F4621AE968}" presName="vert0" presStyleCnt="0">
        <dgm:presLayoutVars>
          <dgm:dir/>
          <dgm:animOne val="branch"/>
          <dgm:animLvl val="lvl"/>
        </dgm:presLayoutVars>
      </dgm:prSet>
      <dgm:spPr/>
    </dgm:pt>
    <dgm:pt modelId="{2244B00A-6100-4325-962C-1528E77CCB90}" type="pres">
      <dgm:prSet presAssocID="{E1D9E9FD-FE8F-4547-8517-4024072F2CBF}" presName="thickLine" presStyleLbl="alignNode1" presStyleIdx="0" presStyleCnt="1"/>
      <dgm:spPr/>
    </dgm:pt>
    <dgm:pt modelId="{EF111EB3-4146-49EA-AC4C-239EF64181BC}" type="pres">
      <dgm:prSet presAssocID="{E1D9E9FD-FE8F-4547-8517-4024072F2CBF}" presName="horz1" presStyleCnt="0"/>
      <dgm:spPr/>
    </dgm:pt>
    <dgm:pt modelId="{A85C38E6-AA7A-4716-B8C1-0D38AB1B9474}" type="pres">
      <dgm:prSet presAssocID="{E1D9E9FD-FE8F-4547-8517-4024072F2CBF}" presName="tx1" presStyleLbl="revTx" presStyleIdx="0" presStyleCnt="6" custScaleX="54639"/>
      <dgm:spPr/>
    </dgm:pt>
    <dgm:pt modelId="{7567F6F3-4B53-4865-B19E-F6F45CE57AD2}" type="pres">
      <dgm:prSet presAssocID="{E1D9E9FD-FE8F-4547-8517-4024072F2CBF}" presName="vert1" presStyleCnt="0"/>
      <dgm:spPr/>
    </dgm:pt>
    <dgm:pt modelId="{891982F9-6066-43E7-B173-0C34E6071F72}" type="pres">
      <dgm:prSet presAssocID="{BF2BFF1E-216C-4648-89A3-AF410758CA20}" presName="vertSpace2a" presStyleCnt="0"/>
      <dgm:spPr/>
    </dgm:pt>
    <dgm:pt modelId="{521643DA-5D39-4564-8821-4B064F34EDE6}" type="pres">
      <dgm:prSet presAssocID="{BF2BFF1E-216C-4648-89A3-AF410758CA20}" presName="horz2" presStyleCnt="0"/>
      <dgm:spPr/>
    </dgm:pt>
    <dgm:pt modelId="{B87945ED-A6A7-4E46-81F9-8CC65EF1B8FE}" type="pres">
      <dgm:prSet presAssocID="{BF2BFF1E-216C-4648-89A3-AF410758CA20}" presName="horzSpace2" presStyleCnt="0"/>
      <dgm:spPr/>
    </dgm:pt>
    <dgm:pt modelId="{B9C8F96E-ECC8-4EFD-91C2-7ABDEB2622D4}" type="pres">
      <dgm:prSet presAssocID="{BF2BFF1E-216C-4648-89A3-AF410758CA20}" presName="tx2" presStyleLbl="revTx" presStyleIdx="1" presStyleCnt="6" custScaleX="118523" custScaleY="21620"/>
      <dgm:spPr/>
    </dgm:pt>
    <dgm:pt modelId="{9DB762B0-6E70-4E73-BCBD-AEE4394E0FA9}" type="pres">
      <dgm:prSet presAssocID="{BF2BFF1E-216C-4648-89A3-AF410758CA20}" presName="vert2" presStyleCnt="0"/>
      <dgm:spPr/>
    </dgm:pt>
    <dgm:pt modelId="{7A1B4E74-4B5A-4F25-A8C8-F283A3273102}" type="pres">
      <dgm:prSet presAssocID="{BF2BFF1E-216C-4648-89A3-AF410758CA20}" presName="thinLine2b" presStyleLbl="callout" presStyleIdx="0" presStyleCnt="5"/>
      <dgm:spPr/>
    </dgm:pt>
    <dgm:pt modelId="{04E0E4CD-906F-4197-832E-AF1BC161BC04}" type="pres">
      <dgm:prSet presAssocID="{BF2BFF1E-216C-4648-89A3-AF410758CA20}" presName="vertSpace2b" presStyleCnt="0"/>
      <dgm:spPr/>
    </dgm:pt>
    <dgm:pt modelId="{1DFB31F1-7BD1-4394-834C-1A4F83200B51}" type="pres">
      <dgm:prSet presAssocID="{8256BAC7-1F1B-4831-A59F-1DE1F267DDE4}" presName="horz2" presStyleCnt="0"/>
      <dgm:spPr/>
    </dgm:pt>
    <dgm:pt modelId="{38606FD6-C1B4-4399-98E2-7DD3A9730974}" type="pres">
      <dgm:prSet presAssocID="{8256BAC7-1F1B-4831-A59F-1DE1F267DDE4}" presName="horzSpace2" presStyleCnt="0"/>
      <dgm:spPr/>
    </dgm:pt>
    <dgm:pt modelId="{237F11CB-F95E-4137-A64B-A9CC3D28B3E0}" type="pres">
      <dgm:prSet presAssocID="{8256BAC7-1F1B-4831-A59F-1DE1F267DDE4}" presName="tx2" presStyleLbl="revTx" presStyleIdx="2" presStyleCnt="6" custScaleX="117913" custScaleY="26969"/>
      <dgm:spPr/>
    </dgm:pt>
    <dgm:pt modelId="{3450AD94-6D11-4637-AF03-5E0963F26F79}" type="pres">
      <dgm:prSet presAssocID="{8256BAC7-1F1B-4831-A59F-1DE1F267DDE4}" presName="vert2" presStyleCnt="0"/>
      <dgm:spPr/>
    </dgm:pt>
    <dgm:pt modelId="{D26D87B1-44DB-4C8D-93C0-668BAD777CE0}" type="pres">
      <dgm:prSet presAssocID="{8256BAC7-1F1B-4831-A59F-1DE1F267DDE4}" presName="thinLine2b" presStyleLbl="callout" presStyleIdx="1" presStyleCnt="5"/>
      <dgm:spPr/>
    </dgm:pt>
    <dgm:pt modelId="{D0B80564-497F-4361-B9CD-70C02DA2E8AE}" type="pres">
      <dgm:prSet presAssocID="{8256BAC7-1F1B-4831-A59F-1DE1F267DDE4}" presName="vertSpace2b" presStyleCnt="0"/>
      <dgm:spPr/>
    </dgm:pt>
    <dgm:pt modelId="{7AA87578-6DC1-4963-90F3-4298BFC4C5EE}" type="pres">
      <dgm:prSet presAssocID="{2694695A-10EA-4906-BB63-1D3D302ED175}" presName="horz2" presStyleCnt="0"/>
      <dgm:spPr/>
    </dgm:pt>
    <dgm:pt modelId="{B56640D7-95F9-4A03-BF69-403B5AE6F9FB}" type="pres">
      <dgm:prSet presAssocID="{2694695A-10EA-4906-BB63-1D3D302ED175}" presName="horzSpace2" presStyleCnt="0"/>
      <dgm:spPr/>
    </dgm:pt>
    <dgm:pt modelId="{7F0B64FE-19CB-4A01-80E8-02BACC184F31}" type="pres">
      <dgm:prSet presAssocID="{2694695A-10EA-4906-BB63-1D3D302ED175}" presName="tx2" presStyleLbl="revTx" presStyleIdx="3" presStyleCnt="6" custScaleX="130390" custScaleY="25558" custLinFactNeighborX="427" custLinFactNeighborY="-1760"/>
      <dgm:spPr/>
    </dgm:pt>
    <dgm:pt modelId="{959318AD-132D-4727-9C6A-0D84E0F3B39E}" type="pres">
      <dgm:prSet presAssocID="{2694695A-10EA-4906-BB63-1D3D302ED175}" presName="vert2" presStyleCnt="0"/>
      <dgm:spPr/>
    </dgm:pt>
    <dgm:pt modelId="{0DC4C18B-E74F-4AE6-8896-499346C18876}" type="pres">
      <dgm:prSet presAssocID="{2694695A-10EA-4906-BB63-1D3D302ED175}" presName="thinLine2b" presStyleLbl="callout" presStyleIdx="2" presStyleCnt="5"/>
      <dgm:spPr/>
    </dgm:pt>
    <dgm:pt modelId="{2CFE409C-D08D-48B8-91B1-6C24A7CC3E80}" type="pres">
      <dgm:prSet presAssocID="{2694695A-10EA-4906-BB63-1D3D302ED175}" presName="vertSpace2b" presStyleCnt="0"/>
      <dgm:spPr/>
    </dgm:pt>
    <dgm:pt modelId="{C77944EE-E858-48F0-B1D9-924D9EF58240}" type="pres">
      <dgm:prSet presAssocID="{C6EC9591-4CE5-4C10-9ABB-24562A63D8AE}" presName="horz2" presStyleCnt="0"/>
      <dgm:spPr/>
    </dgm:pt>
    <dgm:pt modelId="{3EBF2A4B-3758-4CAB-9895-0B64A33CD8DD}" type="pres">
      <dgm:prSet presAssocID="{C6EC9591-4CE5-4C10-9ABB-24562A63D8AE}" presName="horzSpace2" presStyleCnt="0"/>
      <dgm:spPr/>
    </dgm:pt>
    <dgm:pt modelId="{2DFB7D7B-2280-4509-8A6A-7C3CF34709EE}" type="pres">
      <dgm:prSet presAssocID="{C6EC9591-4CE5-4C10-9ABB-24562A63D8AE}" presName="tx2" presStyleLbl="revTx" presStyleIdx="4" presStyleCnt="6" custScaleX="122759" custScaleY="24975" custLinFactNeighborX="955" custLinFactNeighborY="-190"/>
      <dgm:spPr/>
    </dgm:pt>
    <dgm:pt modelId="{B8E412AD-F457-4D2B-9AC6-CD5FA66B9B68}" type="pres">
      <dgm:prSet presAssocID="{C6EC9591-4CE5-4C10-9ABB-24562A63D8AE}" presName="vert2" presStyleCnt="0"/>
      <dgm:spPr/>
    </dgm:pt>
    <dgm:pt modelId="{80A03A8E-723B-4F72-A096-AF0FD10CBECC}" type="pres">
      <dgm:prSet presAssocID="{C6EC9591-4CE5-4C10-9ABB-24562A63D8AE}" presName="thinLine2b" presStyleLbl="callout" presStyleIdx="3" presStyleCnt="5"/>
      <dgm:spPr/>
    </dgm:pt>
    <dgm:pt modelId="{C9541B14-1380-4D61-9A5C-EAC1C0E3A1B6}" type="pres">
      <dgm:prSet presAssocID="{C6EC9591-4CE5-4C10-9ABB-24562A63D8AE}" presName="vertSpace2b" presStyleCnt="0"/>
      <dgm:spPr/>
    </dgm:pt>
    <dgm:pt modelId="{56BE8F46-FE77-4B14-BE39-09E17DDA0AD5}" type="pres">
      <dgm:prSet presAssocID="{0A4A549F-38F0-46AB-B5CF-63B08B3286A1}" presName="horz2" presStyleCnt="0"/>
      <dgm:spPr/>
    </dgm:pt>
    <dgm:pt modelId="{5A7DD7D5-E292-49A4-930F-9BD0779BB48A}" type="pres">
      <dgm:prSet presAssocID="{0A4A549F-38F0-46AB-B5CF-63B08B3286A1}" presName="horzSpace2" presStyleCnt="0"/>
      <dgm:spPr/>
    </dgm:pt>
    <dgm:pt modelId="{2941204D-9C36-4F43-A94C-E7836F0B56F1}" type="pres">
      <dgm:prSet presAssocID="{0A4A549F-38F0-46AB-B5CF-63B08B3286A1}" presName="tx2" presStyleLbl="revTx" presStyleIdx="5" presStyleCnt="6" custScaleX="135365" custScaleY="27613" custLinFactNeighborX="1678" custLinFactNeighborY="-888"/>
      <dgm:spPr/>
    </dgm:pt>
    <dgm:pt modelId="{2134C80C-E7E0-4D73-ABEC-6034EFAA8B3E}" type="pres">
      <dgm:prSet presAssocID="{0A4A549F-38F0-46AB-B5CF-63B08B3286A1}" presName="vert2" presStyleCnt="0"/>
      <dgm:spPr/>
    </dgm:pt>
    <dgm:pt modelId="{530D57E5-BB8A-4AA8-9BB2-BB314A0B3D2B}" type="pres">
      <dgm:prSet presAssocID="{0A4A549F-38F0-46AB-B5CF-63B08B3286A1}" presName="thinLine2b" presStyleLbl="callout" presStyleIdx="4" presStyleCnt="5"/>
      <dgm:spPr/>
    </dgm:pt>
    <dgm:pt modelId="{208E7708-8EFD-447F-B88F-30C6600033ED}" type="pres">
      <dgm:prSet presAssocID="{0A4A549F-38F0-46AB-B5CF-63B08B3286A1}" presName="vertSpace2b" presStyleCnt="0"/>
      <dgm:spPr/>
    </dgm:pt>
  </dgm:ptLst>
  <dgm:cxnLst>
    <dgm:cxn modelId="{FDBA4F05-A9E3-4836-B184-E2500DD89652}" type="presOf" srcId="{BF2BFF1E-216C-4648-89A3-AF410758CA20}" destId="{B9C8F96E-ECC8-4EFD-91C2-7ABDEB2622D4}" srcOrd="0" destOrd="0" presId="urn:microsoft.com/office/officeart/2008/layout/LinedList"/>
    <dgm:cxn modelId="{E624D20B-24F9-4930-8D8C-1D5EEEA7F7AE}" srcId="{E1D9E9FD-FE8F-4547-8517-4024072F2CBF}" destId="{2694695A-10EA-4906-BB63-1D3D302ED175}" srcOrd="2" destOrd="0" parTransId="{80800FB7-966C-4263-9B2B-EA2B43F0EBBE}" sibTransId="{F9F73E34-865C-4FD6-B04D-7B0DA3CCD036}"/>
    <dgm:cxn modelId="{A5164C29-0751-435B-97D4-FDBDD69CFC46}" srcId="{E1D9E9FD-FE8F-4547-8517-4024072F2CBF}" destId="{C6EC9591-4CE5-4C10-9ABB-24562A63D8AE}" srcOrd="3" destOrd="0" parTransId="{0EC2FB18-4932-4D09-846A-245E50ED3239}" sibTransId="{D9BF74C7-FCD9-4CB9-8131-9C9E9A32E780}"/>
    <dgm:cxn modelId="{CB48AF58-E270-4120-9595-214807175964}" srcId="{E1D9E9FD-FE8F-4547-8517-4024072F2CBF}" destId="{BF2BFF1E-216C-4648-89A3-AF410758CA20}" srcOrd="0" destOrd="0" parTransId="{3A69840F-EBC6-4E1F-ACFB-2C61DDFDA6C1}" sibTransId="{FDA7D823-7862-4AFB-A578-9020C401EC42}"/>
    <dgm:cxn modelId="{EB27265A-D8BA-4035-B57D-EFB3E1CC9DA5}" srcId="{E1D9E9FD-FE8F-4547-8517-4024072F2CBF}" destId="{8256BAC7-1F1B-4831-A59F-1DE1F267DDE4}" srcOrd="1" destOrd="0" parTransId="{1772EE96-7C8F-460E-B0D5-D1FB490F6C66}" sibTransId="{2C866D91-8FE6-4306-BCAE-465B567D487A}"/>
    <dgm:cxn modelId="{7BFB8C90-1F45-4CFD-B613-938F4EAED1A4}" type="presOf" srcId="{C6EC9591-4CE5-4C10-9ABB-24562A63D8AE}" destId="{2DFB7D7B-2280-4509-8A6A-7C3CF34709EE}" srcOrd="0" destOrd="0" presId="urn:microsoft.com/office/officeart/2008/layout/LinedList"/>
    <dgm:cxn modelId="{35851C9C-1EE2-4352-A493-21914AF8D6A9}" srcId="{E1D9E9FD-FE8F-4547-8517-4024072F2CBF}" destId="{0A4A549F-38F0-46AB-B5CF-63B08B3286A1}" srcOrd="4" destOrd="0" parTransId="{F67C4AA2-D46D-459E-B363-D9D9DDB6BFB3}" sibTransId="{28E2B052-0339-489B-B384-7CC78776FF30}"/>
    <dgm:cxn modelId="{6B041CB2-4FFF-483C-8AD0-906FBAD4E5A9}" type="presOf" srcId="{66555600-4E5F-4818-B467-B0F4621AE968}" destId="{50CD87D3-86D6-432C-A045-E4E98715C9DB}" srcOrd="0" destOrd="0" presId="urn:microsoft.com/office/officeart/2008/layout/LinedList"/>
    <dgm:cxn modelId="{67999DC4-AF4F-4DA6-B743-F8968EE79F56}" srcId="{66555600-4E5F-4818-B467-B0F4621AE968}" destId="{E1D9E9FD-FE8F-4547-8517-4024072F2CBF}" srcOrd="0" destOrd="0" parTransId="{C4ECA66E-15DE-4EFB-A96B-CFA8FC0F988E}" sibTransId="{6BEA1AE9-B368-4015-82A8-779F54FBED7A}"/>
    <dgm:cxn modelId="{3D3257CF-147D-48FF-905D-5C80C3FE27F1}" type="presOf" srcId="{8256BAC7-1F1B-4831-A59F-1DE1F267DDE4}" destId="{237F11CB-F95E-4137-A64B-A9CC3D28B3E0}" srcOrd="0" destOrd="0" presId="urn:microsoft.com/office/officeart/2008/layout/LinedList"/>
    <dgm:cxn modelId="{5D0887D5-E051-490A-84C8-603CF3141FD4}" type="presOf" srcId="{0A4A549F-38F0-46AB-B5CF-63B08B3286A1}" destId="{2941204D-9C36-4F43-A94C-E7836F0B56F1}" srcOrd="0" destOrd="0" presId="urn:microsoft.com/office/officeart/2008/layout/LinedList"/>
    <dgm:cxn modelId="{9930F9E3-EF59-440D-9F86-88DC9B22C069}" type="presOf" srcId="{E1D9E9FD-FE8F-4547-8517-4024072F2CBF}" destId="{A85C38E6-AA7A-4716-B8C1-0D38AB1B9474}" srcOrd="0" destOrd="0" presId="urn:microsoft.com/office/officeart/2008/layout/LinedList"/>
    <dgm:cxn modelId="{BB2696E7-D2F7-4604-A684-254DA1B2004F}" type="presOf" srcId="{2694695A-10EA-4906-BB63-1D3D302ED175}" destId="{7F0B64FE-19CB-4A01-80E8-02BACC184F31}" srcOrd="0" destOrd="0" presId="urn:microsoft.com/office/officeart/2008/layout/LinedList"/>
    <dgm:cxn modelId="{003DD083-CA46-4E34-9FDB-292F0BFA9066}" type="presParOf" srcId="{50CD87D3-86D6-432C-A045-E4E98715C9DB}" destId="{2244B00A-6100-4325-962C-1528E77CCB90}" srcOrd="0" destOrd="0" presId="urn:microsoft.com/office/officeart/2008/layout/LinedList"/>
    <dgm:cxn modelId="{55D8F0BE-B654-404E-8793-27F55BC5D62F}" type="presParOf" srcId="{50CD87D3-86D6-432C-A045-E4E98715C9DB}" destId="{EF111EB3-4146-49EA-AC4C-239EF64181BC}" srcOrd="1" destOrd="0" presId="urn:microsoft.com/office/officeart/2008/layout/LinedList"/>
    <dgm:cxn modelId="{86DA1940-473A-4EB6-B9D3-F40F7F448BF5}" type="presParOf" srcId="{EF111EB3-4146-49EA-AC4C-239EF64181BC}" destId="{A85C38E6-AA7A-4716-B8C1-0D38AB1B9474}" srcOrd="0" destOrd="0" presId="urn:microsoft.com/office/officeart/2008/layout/LinedList"/>
    <dgm:cxn modelId="{4FC6727D-5482-4FBA-B0F8-42BA8EF9BB53}" type="presParOf" srcId="{EF111EB3-4146-49EA-AC4C-239EF64181BC}" destId="{7567F6F3-4B53-4865-B19E-F6F45CE57AD2}" srcOrd="1" destOrd="0" presId="urn:microsoft.com/office/officeart/2008/layout/LinedList"/>
    <dgm:cxn modelId="{475BE4CE-7853-43F6-9E30-BD82CB409B9B}" type="presParOf" srcId="{7567F6F3-4B53-4865-B19E-F6F45CE57AD2}" destId="{891982F9-6066-43E7-B173-0C34E6071F72}" srcOrd="0" destOrd="0" presId="urn:microsoft.com/office/officeart/2008/layout/LinedList"/>
    <dgm:cxn modelId="{211A01F1-1E0E-43D3-BF0D-BE39F795E75B}" type="presParOf" srcId="{7567F6F3-4B53-4865-B19E-F6F45CE57AD2}" destId="{521643DA-5D39-4564-8821-4B064F34EDE6}" srcOrd="1" destOrd="0" presId="urn:microsoft.com/office/officeart/2008/layout/LinedList"/>
    <dgm:cxn modelId="{DD2D8CA4-D1CD-41DE-B34B-C4DB4D9BBCEA}" type="presParOf" srcId="{521643DA-5D39-4564-8821-4B064F34EDE6}" destId="{B87945ED-A6A7-4E46-81F9-8CC65EF1B8FE}" srcOrd="0" destOrd="0" presId="urn:microsoft.com/office/officeart/2008/layout/LinedList"/>
    <dgm:cxn modelId="{4CB9EBAB-D2E0-441C-AA66-788CF0045484}" type="presParOf" srcId="{521643DA-5D39-4564-8821-4B064F34EDE6}" destId="{B9C8F96E-ECC8-4EFD-91C2-7ABDEB2622D4}" srcOrd="1" destOrd="0" presId="urn:microsoft.com/office/officeart/2008/layout/LinedList"/>
    <dgm:cxn modelId="{9F6610CD-66A5-44E1-AD40-4D2625B19452}" type="presParOf" srcId="{521643DA-5D39-4564-8821-4B064F34EDE6}" destId="{9DB762B0-6E70-4E73-BCBD-AEE4394E0FA9}" srcOrd="2" destOrd="0" presId="urn:microsoft.com/office/officeart/2008/layout/LinedList"/>
    <dgm:cxn modelId="{5158A94F-8DB9-4225-8E1F-6F9326C4A62C}" type="presParOf" srcId="{7567F6F3-4B53-4865-B19E-F6F45CE57AD2}" destId="{7A1B4E74-4B5A-4F25-A8C8-F283A3273102}" srcOrd="2" destOrd="0" presId="urn:microsoft.com/office/officeart/2008/layout/LinedList"/>
    <dgm:cxn modelId="{BF490EA1-0364-45C6-8224-C0AEC6585D51}" type="presParOf" srcId="{7567F6F3-4B53-4865-B19E-F6F45CE57AD2}" destId="{04E0E4CD-906F-4197-832E-AF1BC161BC04}" srcOrd="3" destOrd="0" presId="urn:microsoft.com/office/officeart/2008/layout/LinedList"/>
    <dgm:cxn modelId="{85A98C71-FC9C-46AA-B62B-8DE018F5F7A2}" type="presParOf" srcId="{7567F6F3-4B53-4865-B19E-F6F45CE57AD2}" destId="{1DFB31F1-7BD1-4394-834C-1A4F83200B51}" srcOrd="4" destOrd="0" presId="urn:microsoft.com/office/officeart/2008/layout/LinedList"/>
    <dgm:cxn modelId="{9B47BC71-0ADF-4489-8730-381E6BE0611F}" type="presParOf" srcId="{1DFB31F1-7BD1-4394-834C-1A4F83200B51}" destId="{38606FD6-C1B4-4399-98E2-7DD3A9730974}" srcOrd="0" destOrd="0" presId="urn:microsoft.com/office/officeart/2008/layout/LinedList"/>
    <dgm:cxn modelId="{EE75C2F4-A8C2-400A-B62A-58693B4BF8DB}" type="presParOf" srcId="{1DFB31F1-7BD1-4394-834C-1A4F83200B51}" destId="{237F11CB-F95E-4137-A64B-A9CC3D28B3E0}" srcOrd="1" destOrd="0" presId="urn:microsoft.com/office/officeart/2008/layout/LinedList"/>
    <dgm:cxn modelId="{9C7656AA-CFF8-4F71-BB6A-D0D80D72435A}" type="presParOf" srcId="{1DFB31F1-7BD1-4394-834C-1A4F83200B51}" destId="{3450AD94-6D11-4637-AF03-5E0963F26F79}" srcOrd="2" destOrd="0" presId="urn:microsoft.com/office/officeart/2008/layout/LinedList"/>
    <dgm:cxn modelId="{8CFED8F2-0A82-450E-B96C-D8C9014E7A02}" type="presParOf" srcId="{7567F6F3-4B53-4865-B19E-F6F45CE57AD2}" destId="{D26D87B1-44DB-4C8D-93C0-668BAD777CE0}" srcOrd="5" destOrd="0" presId="urn:microsoft.com/office/officeart/2008/layout/LinedList"/>
    <dgm:cxn modelId="{36936D40-568A-44A4-BC1E-08CA48707992}" type="presParOf" srcId="{7567F6F3-4B53-4865-B19E-F6F45CE57AD2}" destId="{D0B80564-497F-4361-B9CD-70C02DA2E8AE}" srcOrd="6" destOrd="0" presId="urn:microsoft.com/office/officeart/2008/layout/LinedList"/>
    <dgm:cxn modelId="{DEBEDD1A-E980-47C9-A906-441D4BEE24EE}" type="presParOf" srcId="{7567F6F3-4B53-4865-B19E-F6F45CE57AD2}" destId="{7AA87578-6DC1-4963-90F3-4298BFC4C5EE}" srcOrd="7" destOrd="0" presId="urn:microsoft.com/office/officeart/2008/layout/LinedList"/>
    <dgm:cxn modelId="{F7429C92-728E-40B9-BC2D-A58CD5E1A3F9}" type="presParOf" srcId="{7AA87578-6DC1-4963-90F3-4298BFC4C5EE}" destId="{B56640D7-95F9-4A03-BF69-403B5AE6F9FB}" srcOrd="0" destOrd="0" presId="urn:microsoft.com/office/officeart/2008/layout/LinedList"/>
    <dgm:cxn modelId="{DA02B6DB-1A7C-46FA-B413-DABA25F27356}" type="presParOf" srcId="{7AA87578-6DC1-4963-90F3-4298BFC4C5EE}" destId="{7F0B64FE-19CB-4A01-80E8-02BACC184F31}" srcOrd="1" destOrd="0" presId="urn:microsoft.com/office/officeart/2008/layout/LinedList"/>
    <dgm:cxn modelId="{FDEC746B-A3C0-4C8A-A8EE-5D9F68637C14}" type="presParOf" srcId="{7AA87578-6DC1-4963-90F3-4298BFC4C5EE}" destId="{959318AD-132D-4727-9C6A-0D84E0F3B39E}" srcOrd="2" destOrd="0" presId="urn:microsoft.com/office/officeart/2008/layout/LinedList"/>
    <dgm:cxn modelId="{733723D9-DED3-4F56-823C-0DF6667EB899}" type="presParOf" srcId="{7567F6F3-4B53-4865-B19E-F6F45CE57AD2}" destId="{0DC4C18B-E74F-4AE6-8896-499346C18876}" srcOrd="8" destOrd="0" presId="urn:microsoft.com/office/officeart/2008/layout/LinedList"/>
    <dgm:cxn modelId="{F53945BE-8EC3-47E7-ABAF-A3A5F7FDB459}" type="presParOf" srcId="{7567F6F3-4B53-4865-B19E-F6F45CE57AD2}" destId="{2CFE409C-D08D-48B8-91B1-6C24A7CC3E80}" srcOrd="9" destOrd="0" presId="urn:microsoft.com/office/officeart/2008/layout/LinedList"/>
    <dgm:cxn modelId="{3BA47C86-D59E-4D27-8322-7FCDC88BE31C}" type="presParOf" srcId="{7567F6F3-4B53-4865-B19E-F6F45CE57AD2}" destId="{C77944EE-E858-48F0-B1D9-924D9EF58240}" srcOrd="10" destOrd="0" presId="urn:microsoft.com/office/officeart/2008/layout/LinedList"/>
    <dgm:cxn modelId="{97BDB224-E9E6-4C66-B1D4-23D678B44D57}" type="presParOf" srcId="{C77944EE-E858-48F0-B1D9-924D9EF58240}" destId="{3EBF2A4B-3758-4CAB-9895-0B64A33CD8DD}" srcOrd="0" destOrd="0" presId="urn:microsoft.com/office/officeart/2008/layout/LinedList"/>
    <dgm:cxn modelId="{0901EE5A-A538-4546-8BFA-318AA3F0C994}" type="presParOf" srcId="{C77944EE-E858-48F0-B1D9-924D9EF58240}" destId="{2DFB7D7B-2280-4509-8A6A-7C3CF34709EE}" srcOrd="1" destOrd="0" presId="urn:microsoft.com/office/officeart/2008/layout/LinedList"/>
    <dgm:cxn modelId="{212AF585-304D-4C22-9C9F-9109E228C745}" type="presParOf" srcId="{C77944EE-E858-48F0-B1D9-924D9EF58240}" destId="{B8E412AD-F457-4D2B-9AC6-CD5FA66B9B68}" srcOrd="2" destOrd="0" presId="urn:microsoft.com/office/officeart/2008/layout/LinedList"/>
    <dgm:cxn modelId="{58E1FDCC-9B0C-4371-87BE-4A26ECCC9BE9}" type="presParOf" srcId="{7567F6F3-4B53-4865-B19E-F6F45CE57AD2}" destId="{80A03A8E-723B-4F72-A096-AF0FD10CBECC}" srcOrd="11" destOrd="0" presId="urn:microsoft.com/office/officeart/2008/layout/LinedList"/>
    <dgm:cxn modelId="{94459091-6AA2-4E69-8B54-7E1C2C0D20CC}" type="presParOf" srcId="{7567F6F3-4B53-4865-B19E-F6F45CE57AD2}" destId="{C9541B14-1380-4D61-9A5C-EAC1C0E3A1B6}" srcOrd="12" destOrd="0" presId="urn:microsoft.com/office/officeart/2008/layout/LinedList"/>
    <dgm:cxn modelId="{84FB9FFE-0D96-45C3-AF51-984C26AAD0D4}" type="presParOf" srcId="{7567F6F3-4B53-4865-B19E-F6F45CE57AD2}" destId="{56BE8F46-FE77-4B14-BE39-09E17DDA0AD5}" srcOrd="13" destOrd="0" presId="urn:microsoft.com/office/officeart/2008/layout/LinedList"/>
    <dgm:cxn modelId="{E9D9D080-C113-428A-B1BD-A9C6507752BC}" type="presParOf" srcId="{56BE8F46-FE77-4B14-BE39-09E17DDA0AD5}" destId="{5A7DD7D5-E292-49A4-930F-9BD0779BB48A}" srcOrd="0" destOrd="0" presId="urn:microsoft.com/office/officeart/2008/layout/LinedList"/>
    <dgm:cxn modelId="{5A647FE6-FB12-4F55-9E8D-FCDE794F1F43}" type="presParOf" srcId="{56BE8F46-FE77-4B14-BE39-09E17DDA0AD5}" destId="{2941204D-9C36-4F43-A94C-E7836F0B56F1}" srcOrd="1" destOrd="0" presId="urn:microsoft.com/office/officeart/2008/layout/LinedList"/>
    <dgm:cxn modelId="{8056E6A8-5D2D-4285-9C44-956FA4EF9542}" type="presParOf" srcId="{56BE8F46-FE77-4B14-BE39-09E17DDA0AD5}" destId="{2134C80C-E7E0-4D73-ABEC-6034EFAA8B3E}" srcOrd="2" destOrd="0" presId="urn:microsoft.com/office/officeart/2008/layout/LinedList"/>
    <dgm:cxn modelId="{7BA75548-3E88-4DC0-930D-E93001135A8D}" type="presParOf" srcId="{7567F6F3-4B53-4865-B19E-F6F45CE57AD2}" destId="{530D57E5-BB8A-4AA8-9BB2-BB314A0B3D2B}" srcOrd="14" destOrd="0" presId="urn:microsoft.com/office/officeart/2008/layout/LinedList"/>
    <dgm:cxn modelId="{E2249EF2-73ED-45E7-B57B-84D0655C13AE}" type="presParOf" srcId="{7567F6F3-4B53-4865-B19E-F6F45CE57AD2}" destId="{208E7708-8EFD-447F-B88F-30C6600033ED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0830F2-59C1-47BD-8E40-C1687F705CF0}">
      <dsp:nvSpPr>
        <dsp:cNvPr id="0" name=""/>
        <dsp:cNvSpPr/>
      </dsp:nvSpPr>
      <dsp:spPr>
        <a:xfrm>
          <a:off x="2879117" y="2086954"/>
          <a:ext cx="1587127" cy="15871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900" b="0" i="0" u="none" strike="noStrike" kern="1200" cap="none" normalizeH="0" baseline="0" dirty="0">
              <a:ln>
                <a:noFill/>
              </a:ln>
              <a:solidFill>
                <a:srgbClr val="66FFFF"/>
              </a:solidFill>
              <a:effectLst/>
              <a:latin typeface="Arial" panose="020B0604020202020204" pitchFamily="34" charset="0"/>
              <a:ea typeface="華康儷細黑(P)" panose="02010601000101010101" pitchFamily="1" charset="-120"/>
            </a:rPr>
            <a:t>總務處</a:t>
          </a:r>
        </a:p>
      </dsp:txBody>
      <dsp:txXfrm>
        <a:off x="3111546" y="2319383"/>
        <a:ext cx="1122269" cy="1122269"/>
      </dsp:txXfrm>
    </dsp:sp>
    <dsp:sp modelId="{6A6ABF66-BE6D-43EF-BCEA-F78271D2F450}">
      <dsp:nvSpPr>
        <dsp:cNvPr id="0" name=""/>
        <dsp:cNvSpPr/>
      </dsp:nvSpPr>
      <dsp:spPr>
        <a:xfrm rot="16200000">
          <a:off x="3433013" y="1827840"/>
          <a:ext cx="479335" cy="38892"/>
        </a:xfrm>
        <a:custGeom>
          <a:avLst/>
          <a:gdLst/>
          <a:ahLst/>
          <a:cxnLst/>
          <a:rect l="0" t="0" r="0" b="0"/>
          <a:pathLst>
            <a:path>
              <a:moveTo>
                <a:pt x="0" y="19446"/>
              </a:moveTo>
              <a:lnTo>
                <a:pt x="479335" y="194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660697" y="1835303"/>
        <a:ext cx="23966" cy="23966"/>
      </dsp:txXfrm>
    </dsp:sp>
    <dsp:sp modelId="{576B12D9-7EE1-418F-A4B5-5ECE416F0F79}">
      <dsp:nvSpPr>
        <dsp:cNvPr id="0" name=""/>
        <dsp:cNvSpPr/>
      </dsp:nvSpPr>
      <dsp:spPr>
        <a:xfrm>
          <a:off x="2879117" y="20491"/>
          <a:ext cx="1587127" cy="15871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華康儷雅宋" panose="02010601000101010101" pitchFamily="1" charset="-120"/>
            </a:rPr>
            <a:t>一、地</a:t>
          </a:r>
        </a:p>
      </dsp:txBody>
      <dsp:txXfrm>
        <a:off x="3111546" y="252920"/>
        <a:ext cx="1122269" cy="1122269"/>
      </dsp:txXfrm>
    </dsp:sp>
    <dsp:sp modelId="{7E0667C2-F45D-4746-A395-E3548978404F}">
      <dsp:nvSpPr>
        <dsp:cNvPr id="0" name=""/>
        <dsp:cNvSpPr/>
      </dsp:nvSpPr>
      <dsp:spPr>
        <a:xfrm>
          <a:off x="4466244" y="2861072"/>
          <a:ext cx="479335" cy="38892"/>
        </a:xfrm>
        <a:custGeom>
          <a:avLst/>
          <a:gdLst/>
          <a:ahLst/>
          <a:cxnLst/>
          <a:rect l="0" t="0" r="0" b="0"/>
          <a:pathLst>
            <a:path>
              <a:moveTo>
                <a:pt x="0" y="19446"/>
              </a:moveTo>
              <a:lnTo>
                <a:pt x="479335" y="194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693928" y="2868535"/>
        <a:ext cx="23966" cy="23966"/>
      </dsp:txXfrm>
    </dsp:sp>
    <dsp:sp modelId="{E905B715-C47D-4D14-A5B3-EAF9A50E835D}">
      <dsp:nvSpPr>
        <dsp:cNvPr id="0" name=""/>
        <dsp:cNvSpPr/>
      </dsp:nvSpPr>
      <dsp:spPr>
        <a:xfrm>
          <a:off x="4945579" y="2086954"/>
          <a:ext cx="1587127" cy="15871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華康儷雅宋" panose="02010601000101010101" pitchFamily="1" charset="-120"/>
              <a:ea typeface="華康儷雅宋" panose="02010601000101010101" pitchFamily="1" charset="-120"/>
            </a:rPr>
            <a:t>二、人</a:t>
          </a:r>
          <a:r>
            <a:rPr kumimoji="1" lang="en-US" altLang="zh-TW" sz="2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華康儷雅宋" panose="02010601000101010101" pitchFamily="1" charset="-120"/>
              <a:ea typeface="華康儷雅宋" panose="02010601000101010101" pitchFamily="1" charset="-120"/>
            </a:rPr>
            <a:t>.</a:t>
          </a:r>
          <a:r>
            <a:rPr kumimoji="1" lang="zh-TW" altLang="en-US" sz="2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華康儷雅宋" panose="02010601000101010101" pitchFamily="1" charset="-120"/>
              <a:ea typeface="華康儷雅宋" panose="02010601000101010101" pitchFamily="1" charset="-120"/>
            </a:rPr>
            <a:t>事</a:t>
          </a:r>
        </a:p>
      </dsp:txBody>
      <dsp:txXfrm>
        <a:off x="5178008" y="2319383"/>
        <a:ext cx="1122269" cy="1122269"/>
      </dsp:txXfrm>
    </dsp:sp>
    <dsp:sp modelId="{137EA617-FDB1-44CB-9F27-D482E146D367}">
      <dsp:nvSpPr>
        <dsp:cNvPr id="0" name=""/>
        <dsp:cNvSpPr/>
      </dsp:nvSpPr>
      <dsp:spPr>
        <a:xfrm rot="5400000">
          <a:off x="3433013" y="3894303"/>
          <a:ext cx="479335" cy="38892"/>
        </a:xfrm>
        <a:custGeom>
          <a:avLst/>
          <a:gdLst/>
          <a:ahLst/>
          <a:cxnLst/>
          <a:rect l="0" t="0" r="0" b="0"/>
          <a:pathLst>
            <a:path>
              <a:moveTo>
                <a:pt x="0" y="19446"/>
              </a:moveTo>
              <a:lnTo>
                <a:pt x="479335" y="194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660697" y="3901766"/>
        <a:ext cx="23966" cy="23966"/>
      </dsp:txXfrm>
    </dsp:sp>
    <dsp:sp modelId="{75BF7406-CC4B-4AE3-9119-3BAF2830701B}">
      <dsp:nvSpPr>
        <dsp:cNvPr id="0" name=""/>
        <dsp:cNvSpPr/>
      </dsp:nvSpPr>
      <dsp:spPr>
        <a:xfrm>
          <a:off x="2879117" y="4153417"/>
          <a:ext cx="1587127" cy="15871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華康儷雅宋" panose="02010601000101010101" pitchFamily="1" charset="-120"/>
            </a:rPr>
            <a:t>三、物</a:t>
          </a:r>
        </a:p>
      </dsp:txBody>
      <dsp:txXfrm>
        <a:off x="3111546" y="4385846"/>
        <a:ext cx="1122269" cy="1122269"/>
      </dsp:txXfrm>
    </dsp:sp>
    <dsp:sp modelId="{4A064355-0C40-4903-AAE6-1710BF0415B9}">
      <dsp:nvSpPr>
        <dsp:cNvPr id="0" name=""/>
        <dsp:cNvSpPr/>
      </dsp:nvSpPr>
      <dsp:spPr>
        <a:xfrm rot="10800000">
          <a:off x="2399782" y="2861072"/>
          <a:ext cx="479335" cy="38892"/>
        </a:xfrm>
        <a:custGeom>
          <a:avLst/>
          <a:gdLst/>
          <a:ahLst/>
          <a:cxnLst/>
          <a:rect l="0" t="0" r="0" b="0"/>
          <a:pathLst>
            <a:path>
              <a:moveTo>
                <a:pt x="0" y="19446"/>
              </a:moveTo>
              <a:lnTo>
                <a:pt x="479335" y="194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 rot="10800000">
        <a:off x="2627466" y="2868535"/>
        <a:ext cx="23966" cy="23966"/>
      </dsp:txXfrm>
    </dsp:sp>
    <dsp:sp modelId="{42D3B375-7A5A-4315-909B-C059D57BB8F2}">
      <dsp:nvSpPr>
        <dsp:cNvPr id="0" name=""/>
        <dsp:cNvSpPr/>
      </dsp:nvSpPr>
      <dsp:spPr>
        <a:xfrm>
          <a:off x="812654" y="2086954"/>
          <a:ext cx="1587127" cy="15871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zh-TW" altLang="en-US" sz="2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華康儷雅宋" panose="02010601000101010101" pitchFamily="1" charset="-120"/>
              <a:ea typeface="華康儷雅宋" panose="02010601000101010101" pitchFamily="1" charset="-120"/>
            </a:rPr>
            <a:t>四、</a:t>
          </a:r>
          <a:r>
            <a:rPr kumimoji="1" lang="en-US" altLang="zh-TW" sz="2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華康儷雅宋" panose="02010601000101010101" pitchFamily="1" charset="-120"/>
              <a:ea typeface="華康儷雅宋" panose="02010601000101010101" pitchFamily="1" charset="-120"/>
            </a:rPr>
            <a:t>$</a:t>
          </a:r>
        </a:p>
      </dsp:txBody>
      <dsp:txXfrm>
        <a:off x="1045083" y="2319383"/>
        <a:ext cx="1122269" cy="11222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633342-574E-4C2D-9841-9A5A063C66C6}">
      <dsp:nvSpPr>
        <dsp:cNvPr id="0" name=""/>
        <dsp:cNvSpPr/>
      </dsp:nvSpPr>
      <dsp:spPr>
        <a:xfrm>
          <a:off x="3221037" y="74314"/>
          <a:ext cx="3567112" cy="35671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6500" kern="1200" dirty="0"/>
        </a:p>
      </dsp:txBody>
      <dsp:txXfrm>
        <a:off x="3696652" y="698559"/>
        <a:ext cx="2615882" cy="1605200"/>
      </dsp:txXfrm>
    </dsp:sp>
    <dsp:sp modelId="{DA248EF1-8739-44E4-B536-AF9394B6C65F}">
      <dsp:nvSpPr>
        <dsp:cNvPr id="0" name=""/>
        <dsp:cNvSpPr/>
      </dsp:nvSpPr>
      <dsp:spPr>
        <a:xfrm>
          <a:off x="4508170" y="2303760"/>
          <a:ext cx="3567112" cy="35671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6500" kern="1200" dirty="0"/>
        </a:p>
      </dsp:txBody>
      <dsp:txXfrm>
        <a:off x="5599112" y="3225264"/>
        <a:ext cx="2140267" cy="1961912"/>
      </dsp:txXfrm>
    </dsp:sp>
    <dsp:sp modelId="{D00DCD5B-2C69-42D8-9E9C-A5D7D9A574FD}">
      <dsp:nvSpPr>
        <dsp:cNvPr id="0" name=""/>
        <dsp:cNvSpPr/>
      </dsp:nvSpPr>
      <dsp:spPr>
        <a:xfrm>
          <a:off x="1933904" y="2303760"/>
          <a:ext cx="3567112" cy="35671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6500" kern="1200" dirty="0"/>
        </a:p>
      </dsp:txBody>
      <dsp:txXfrm>
        <a:off x="2269807" y="3225264"/>
        <a:ext cx="2140267" cy="19619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4B00A-6100-4325-962C-1528E77CCB90}">
      <dsp:nvSpPr>
        <dsp:cNvPr id="0" name=""/>
        <dsp:cNvSpPr/>
      </dsp:nvSpPr>
      <dsp:spPr>
        <a:xfrm>
          <a:off x="0" y="2619"/>
          <a:ext cx="871296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C38E6-AA7A-4716-B8C1-0D38AB1B9474}">
      <dsp:nvSpPr>
        <dsp:cNvPr id="0" name=""/>
        <dsp:cNvSpPr/>
      </dsp:nvSpPr>
      <dsp:spPr>
        <a:xfrm>
          <a:off x="0" y="2619"/>
          <a:ext cx="801504" cy="5358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solidFill>
                <a:srgbClr val="C00000"/>
              </a:solidFill>
              <a:highlight>
                <a:srgbClr val="C7E7A3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哪一句是假的</a:t>
          </a:r>
          <a:endParaRPr lang="en-US" altLang="zh-TW" sz="4400" kern="1200" dirty="0">
            <a:solidFill>
              <a:srgbClr val="C00000"/>
            </a:solidFill>
            <a:highlight>
              <a:srgbClr val="C7E7A3"/>
            </a:highligh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solidFill>
                <a:srgbClr val="C00000"/>
              </a:solidFill>
              <a:highlight>
                <a:srgbClr val="C7E7A3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 </a:t>
          </a:r>
          <a:r>
            <a:rPr lang="en-US" altLang="zh-TW" sz="4400" kern="1200" dirty="0">
              <a:solidFill>
                <a:srgbClr val="C00000"/>
              </a:solidFill>
              <a:highlight>
                <a:srgbClr val="C7E7A3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?</a:t>
          </a:r>
          <a:r>
            <a:rPr lang="zh-TW" altLang="en-US" sz="4400" kern="1200" dirty="0">
              <a:solidFill>
                <a:srgbClr val="C00000"/>
              </a:solidFill>
              <a:highlight>
                <a:srgbClr val="C7E7A3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 </a:t>
          </a:r>
        </a:p>
      </dsp:txBody>
      <dsp:txXfrm>
        <a:off x="0" y="2619"/>
        <a:ext cx="801504" cy="5358693"/>
      </dsp:txXfrm>
    </dsp:sp>
    <dsp:sp modelId="{B9C8F96E-ECC8-4EFD-91C2-7ABDEB2622D4}">
      <dsp:nvSpPr>
        <dsp:cNvPr id="0" name=""/>
        <dsp:cNvSpPr/>
      </dsp:nvSpPr>
      <dsp:spPr>
        <a:xfrm>
          <a:off x="911523" y="173479"/>
          <a:ext cx="6824105" cy="7388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>
              <a:solidFill>
                <a:srgbClr val="7030A0"/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1.</a:t>
          </a:r>
          <a:r>
            <a:rPr lang="zh-TW" altLang="en-US" sz="4000" kern="1200" dirty="0">
              <a:solidFill>
                <a:srgbClr val="7030A0"/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曾擔任桃園市義務張老師</a:t>
          </a:r>
        </a:p>
      </dsp:txBody>
      <dsp:txXfrm>
        <a:off x="911523" y="173479"/>
        <a:ext cx="6824105" cy="738801"/>
      </dsp:txXfrm>
    </dsp:sp>
    <dsp:sp modelId="{7A1B4E74-4B5A-4F25-A8C8-F283A3273102}">
      <dsp:nvSpPr>
        <dsp:cNvPr id="0" name=""/>
        <dsp:cNvSpPr/>
      </dsp:nvSpPr>
      <dsp:spPr>
        <a:xfrm>
          <a:off x="801504" y="912281"/>
          <a:ext cx="5867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F11CB-F95E-4137-A64B-A9CC3D28B3E0}">
      <dsp:nvSpPr>
        <dsp:cNvPr id="0" name=""/>
        <dsp:cNvSpPr/>
      </dsp:nvSpPr>
      <dsp:spPr>
        <a:xfrm>
          <a:off x="911523" y="1083142"/>
          <a:ext cx="6788983" cy="921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>
              <a:solidFill>
                <a:schemeClr val="accent4">
                  <a:lumMod val="75000"/>
                </a:schemeClr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2.</a:t>
          </a:r>
          <a:r>
            <a:rPr lang="zh-TW" altLang="en-US" sz="4000" kern="1200" dirty="0">
              <a:solidFill>
                <a:schemeClr val="accent4">
                  <a:lumMod val="75000"/>
                </a:schemeClr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曾獲頒桃園市師鐸獎</a:t>
          </a:r>
        </a:p>
      </dsp:txBody>
      <dsp:txXfrm>
        <a:off x="911523" y="1083142"/>
        <a:ext cx="6788983" cy="921588"/>
      </dsp:txXfrm>
    </dsp:sp>
    <dsp:sp modelId="{D26D87B1-44DB-4C8D-93C0-668BAD777CE0}">
      <dsp:nvSpPr>
        <dsp:cNvPr id="0" name=""/>
        <dsp:cNvSpPr/>
      </dsp:nvSpPr>
      <dsp:spPr>
        <a:xfrm>
          <a:off x="801504" y="2004730"/>
          <a:ext cx="5867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0B64FE-19CB-4A01-80E8-02BACC184F31}">
      <dsp:nvSpPr>
        <dsp:cNvPr id="0" name=""/>
        <dsp:cNvSpPr/>
      </dsp:nvSpPr>
      <dsp:spPr>
        <a:xfrm>
          <a:off x="936108" y="2115448"/>
          <a:ext cx="7507362" cy="873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>
              <a:solidFill>
                <a:srgbClr val="006600"/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3.</a:t>
          </a:r>
          <a:r>
            <a:rPr lang="zh-TW" altLang="en-US" sz="4000" kern="1200" dirty="0">
              <a:solidFill>
                <a:srgbClr val="006600"/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曾擔任高原弦樂團指揮</a:t>
          </a:r>
        </a:p>
      </dsp:txBody>
      <dsp:txXfrm>
        <a:off x="936108" y="2115448"/>
        <a:ext cx="7507362" cy="873371"/>
      </dsp:txXfrm>
    </dsp:sp>
    <dsp:sp modelId="{0DC4C18B-E74F-4AE6-8896-499346C18876}">
      <dsp:nvSpPr>
        <dsp:cNvPr id="0" name=""/>
        <dsp:cNvSpPr/>
      </dsp:nvSpPr>
      <dsp:spPr>
        <a:xfrm>
          <a:off x="801504" y="3048962"/>
          <a:ext cx="5867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FB7D7B-2280-4509-8A6A-7C3CF34709EE}">
      <dsp:nvSpPr>
        <dsp:cNvPr id="0" name=""/>
        <dsp:cNvSpPr/>
      </dsp:nvSpPr>
      <dsp:spPr>
        <a:xfrm>
          <a:off x="966508" y="3213330"/>
          <a:ext cx="7067998" cy="853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>
              <a:solidFill>
                <a:srgbClr val="0070C0"/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4.</a:t>
          </a:r>
          <a:r>
            <a:rPr lang="zh-TW" altLang="en-US" sz="4000" kern="1200" dirty="0">
              <a:solidFill>
                <a:srgbClr val="0070C0"/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女兒曾榮獲歐巴馬總統獎</a:t>
          </a:r>
        </a:p>
      </dsp:txBody>
      <dsp:txXfrm>
        <a:off x="966508" y="3213330"/>
        <a:ext cx="7067998" cy="853449"/>
      </dsp:txXfrm>
    </dsp:sp>
    <dsp:sp modelId="{80A03A8E-723B-4F72-A096-AF0FD10CBECC}">
      <dsp:nvSpPr>
        <dsp:cNvPr id="0" name=""/>
        <dsp:cNvSpPr/>
      </dsp:nvSpPr>
      <dsp:spPr>
        <a:xfrm>
          <a:off x="801504" y="4073272"/>
          <a:ext cx="5867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41204D-9C36-4F43-A94C-E7836F0B56F1}">
      <dsp:nvSpPr>
        <dsp:cNvPr id="0" name=""/>
        <dsp:cNvSpPr/>
      </dsp:nvSpPr>
      <dsp:spPr>
        <a:xfrm>
          <a:off x="919164" y="4213788"/>
          <a:ext cx="7793803" cy="9435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>
              <a:solidFill>
                <a:schemeClr val="accent2">
                  <a:lumMod val="50000"/>
                </a:schemeClr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5.</a:t>
          </a:r>
          <a:r>
            <a:rPr lang="zh-TW" altLang="en-US" sz="4000" kern="1200" dirty="0">
              <a:solidFill>
                <a:schemeClr val="accent2">
                  <a:lumMod val="50000"/>
                </a:schemeClr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實地觀摩美國高國中小教育</a:t>
          </a:r>
          <a:r>
            <a:rPr lang="en-US" altLang="zh-TW" sz="4000" kern="1200" dirty="0">
              <a:solidFill>
                <a:schemeClr val="accent2">
                  <a:lumMod val="50000"/>
                </a:schemeClr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5</a:t>
          </a:r>
          <a:r>
            <a:rPr lang="zh-TW" altLang="en-US" sz="4000" kern="1200" dirty="0">
              <a:solidFill>
                <a:schemeClr val="accent2">
                  <a:lumMod val="50000"/>
                </a:schemeClr>
              </a:solidFill>
              <a:highlight>
                <a:srgbClr val="E9F5DB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endParaRPr lang="en-US" altLang="zh-TW" sz="4000" kern="1200" dirty="0">
            <a:solidFill>
              <a:schemeClr val="accent2">
                <a:lumMod val="50000"/>
              </a:schemeClr>
            </a:solidFill>
            <a:highlight>
              <a:srgbClr val="E9F5DB"/>
            </a:highligh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919164" y="4213788"/>
        <a:ext cx="7793803" cy="943595"/>
      </dsp:txXfrm>
    </dsp:sp>
    <dsp:sp modelId="{530D57E5-BB8A-4AA8-9BB2-BB314A0B3D2B}">
      <dsp:nvSpPr>
        <dsp:cNvPr id="0" name=""/>
        <dsp:cNvSpPr/>
      </dsp:nvSpPr>
      <dsp:spPr>
        <a:xfrm>
          <a:off x="801504" y="5187728"/>
          <a:ext cx="58676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687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0163" y="0"/>
            <a:ext cx="293687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97349EB-3628-4BE5-B8E2-6BA13EC2B9A5}" type="datetimeFigureOut">
              <a:rPr lang="zh-TW" altLang="en-US"/>
              <a:pPr>
                <a:defRPr/>
              </a:pPr>
              <a:t>2021/8/30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2950"/>
            <a:ext cx="4953000" cy="3716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7863" y="4706938"/>
            <a:ext cx="5422900" cy="4460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13875"/>
            <a:ext cx="293687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0163" y="9413875"/>
            <a:ext cx="2936875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8BD41D-BF85-461C-8C4E-CAD956F5CDC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1B225-C359-45F1-A64E-582755CAEE9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DD3F7-DFFF-4ADC-8794-210A96B426C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3A2B1-1183-406A-AF7C-9CDAB6828C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D3F2B-6F96-4487-AA2E-819F1A79B1E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836C1-0C6F-423F-BCA1-6ED8DB78D89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30E53-80E6-413C-96B7-897F05A2E0B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9B3C3-2252-465B-B165-5337F121F9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DEBB0-C3E3-4BF1-8902-F660CFFC39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BB3B8-0FDC-41F8-869B-E1EB38938C9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20F0C-B794-47BC-8412-B2DEC8006A7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2C973-9AC1-49C6-BC77-F5B098ED7FF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D042D-5333-4566-9219-0DF1F42601D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830F4-4CD5-4018-9DB8-637AAA0DCB3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41E35-AAA3-421A-A10F-65282474AE0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D0705-1FC0-4C93-8639-614D4A74099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75ABD-6AF2-4F6F-989B-9C2EFD5A646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D3F2B-6F96-4487-AA2E-819F1A79B1E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1071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836C1-0C6F-423F-BCA1-6ED8DB78D89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1047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30E53-80E6-413C-96B7-897F05A2E0B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3027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9B3C3-2252-465B-B165-5337F121F9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6056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DEBB0-C3E3-4BF1-8902-F660CFFC39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3250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BB3B8-0FDC-41F8-869B-E1EB38938C9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8911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7854E-B309-4A62-87F2-93DB0AC77B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20F0C-B794-47BC-8412-B2DEC8006A7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7632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2C973-9AC1-49C6-BC77-F5B098ED7FF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055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830F4-4CD5-4018-9DB8-637AAA0DCB3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1860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41E35-AAA3-421A-A10F-65282474AE0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5584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D0705-1FC0-4C93-8639-614D4A74099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90551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75ABD-6AF2-4F6F-989B-9C2EFD5A646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8164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2C4B8-9B63-446E-9773-4DB11DA12F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33496-706A-43B5-9674-77B39ED6D54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00AD5-D3CD-4F30-9FA8-DC2ABE601D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0522B-6A04-4E01-8A54-0D66242065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BF6EA-C63B-476D-8B88-93DBC0F0928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3AABE-5F70-4AF3-8696-9485E45402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ED087E1-D04C-4C36-A2DE-D65A9470BDB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409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AA0574A1-7C19-428D-9F7A-6816C83325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409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AA0574A1-7C19-428D-9F7A-6816C83325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7669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otlaw.com.tw/LawArticle.aspx?LawID=A040080090006200-1080402&amp;ShowType=Ref&amp;FLNO=13000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enting.com.tw/article/5090555" TargetMode="External"/><Relationship Id="rId2" Type="http://schemas.openxmlformats.org/officeDocument/2006/relationships/hyperlink" Target="https://www.parenting.com.tw/article/5090610" TargetMode="Externa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5.png"/><Relationship Id="rId4" Type="http://schemas.openxmlformats.org/officeDocument/2006/relationships/hyperlink" Target="https://today.line.me/tw/v2/article/p9xYal?utm_source=lineshare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ChangeArrowheads="1"/>
          </p:cNvSpPr>
          <p:nvPr/>
        </p:nvSpPr>
        <p:spPr bwMode="auto">
          <a:xfrm>
            <a:off x="1366838" y="3429000"/>
            <a:ext cx="6408737" cy="1728788"/>
          </a:xfrm>
          <a:prstGeom prst="rect">
            <a:avLst/>
          </a:prstGeom>
          <a:solidFill>
            <a:srgbClr val="CCFFCC">
              <a:alpha val="8392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/>
          </a:p>
        </p:txBody>
      </p:sp>
      <p:sp>
        <p:nvSpPr>
          <p:cNvPr id="3076" name="Text Box 16"/>
          <p:cNvSpPr>
            <a:spLocks noChangeArrowheads="1"/>
          </p:cNvSpPr>
          <p:nvPr/>
        </p:nvSpPr>
        <p:spPr bwMode="auto">
          <a:xfrm>
            <a:off x="2339752" y="2636912"/>
            <a:ext cx="480131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zh-TW" altLang="en-US" sz="4000" b="1" dirty="0">
                <a:solidFill>
                  <a:srgbClr val="006600"/>
                </a:solidFill>
                <a:latin typeface="Calibri" pitchFamily="34" charset="0"/>
                <a:ea typeface="標楷體" pitchFamily="65" charset="-120"/>
                <a:cs typeface="華康行楷體W5(P)" pitchFamily="66" charset="-120"/>
              </a:rPr>
              <a:t>歡迎您和您的小寶貝</a:t>
            </a:r>
            <a:br>
              <a:rPr lang="zh-TW" altLang="en-US" sz="4000" b="1" dirty="0">
                <a:solidFill>
                  <a:srgbClr val="006600"/>
                </a:solidFill>
                <a:latin typeface="Calibri" pitchFamily="34" charset="0"/>
                <a:ea typeface="標楷體" pitchFamily="65" charset="-120"/>
                <a:cs typeface="華康行楷體W5(P)" pitchFamily="66" charset="-120"/>
              </a:rPr>
            </a:br>
            <a:r>
              <a:rPr lang="zh-TW" altLang="en-US" sz="4000" b="1" dirty="0">
                <a:solidFill>
                  <a:srgbClr val="006600"/>
                </a:solidFill>
                <a:latin typeface="Calibri" pitchFamily="34" charset="0"/>
                <a:ea typeface="標楷體" pitchFamily="65" charset="-120"/>
                <a:cs typeface="華康行楷體W5(P)" pitchFamily="66" charset="-120"/>
              </a:rPr>
              <a:t>加入高原大家庭</a:t>
            </a:r>
          </a:p>
        </p:txBody>
      </p:sp>
      <p:grpSp>
        <p:nvGrpSpPr>
          <p:cNvPr id="5126" name="Group 13"/>
          <p:cNvGrpSpPr>
            <a:grpSpLocks/>
          </p:cNvGrpSpPr>
          <p:nvPr/>
        </p:nvGrpSpPr>
        <p:grpSpPr bwMode="auto">
          <a:xfrm>
            <a:off x="466725" y="1268413"/>
            <a:ext cx="8210550" cy="1152525"/>
            <a:chOff x="278" y="799"/>
            <a:chExt cx="4555" cy="454"/>
          </a:xfrm>
        </p:grpSpPr>
        <p:sp>
          <p:nvSpPr>
            <p:cNvPr id="5130" name="AutoShape 9"/>
            <p:cNvSpPr>
              <a:spLocks noChangeArrowheads="1"/>
            </p:cNvSpPr>
            <p:nvPr/>
          </p:nvSpPr>
          <p:spPr bwMode="gray">
            <a:xfrm>
              <a:off x="278" y="799"/>
              <a:ext cx="4555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6CCFF"/>
                </a:gs>
                <a:gs pos="50000">
                  <a:srgbClr val="DFF4FF"/>
                </a:gs>
                <a:gs pos="100000">
                  <a:srgbClr val="66CCFF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/>
            </a:p>
          </p:txBody>
        </p:sp>
        <p:sp>
          <p:nvSpPr>
            <p:cNvPr id="5131" name="Text Box 11"/>
            <p:cNvSpPr txBox="1">
              <a:spLocks noChangeArrowheads="1"/>
            </p:cNvSpPr>
            <p:nvPr/>
          </p:nvSpPr>
          <p:spPr bwMode="gray">
            <a:xfrm>
              <a:off x="318" y="884"/>
              <a:ext cx="4491" cy="30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kumimoji="0" lang="en-US" altLang="zh-TW" sz="4400" b="1" dirty="0">
                  <a:solidFill>
                    <a:schemeClr val="hlink"/>
                  </a:solidFill>
                  <a:latin typeface="標楷體" pitchFamily="65" charset="-120"/>
                  <a:ea typeface="標楷體" pitchFamily="65" charset="-120"/>
                </a:rPr>
                <a:t>110</a:t>
              </a:r>
              <a:r>
                <a:rPr kumimoji="0" lang="zh-TW" altLang="en-US" sz="4400" b="1" dirty="0">
                  <a:solidFill>
                    <a:schemeClr val="hlink"/>
                  </a:solidFill>
                  <a:latin typeface="標楷體" pitchFamily="65" charset="-120"/>
                  <a:ea typeface="標楷體" pitchFamily="65" charset="-120"/>
                </a:rPr>
                <a:t>學年度新生</a:t>
              </a:r>
              <a:r>
                <a:rPr kumimoji="0" lang="zh-TW" altLang="en-US" sz="4400" b="1">
                  <a:solidFill>
                    <a:schemeClr val="hlink"/>
                  </a:solidFill>
                  <a:latin typeface="標楷體" pitchFamily="65" charset="-120"/>
                  <a:ea typeface="標楷體" pitchFamily="65" charset="-120"/>
                </a:rPr>
                <a:t>入學家長座談會</a:t>
              </a:r>
              <a:endParaRPr kumimoji="0" lang="zh-TW" altLang="en-US" sz="44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5132" name="Text Box 12"/>
            <p:cNvSpPr txBox="1">
              <a:spLocks noChangeArrowheads="1"/>
            </p:cNvSpPr>
            <p:nvPr/>
          </p:nvSpPr>
          <p:spPr bwMode="gray">
            <a:xfrm>
              <a:off x="694" y="903"/>
              <a:ext cx="116" cy="2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endParaRPr kumimoji="0" lang="zh-TW" altLang="zh-TW" sz="2400">
                <a:solidFill>
                  <a:schemeClr val="bg1"/>
                </a:solidFill>
              </a:endParaRPr>
            </a:p>
          </p:txBody>
        </p:sp>
      </p:grpSp>
      <p:pic>
        <p:nvPicPr>
          <p:cNvPr id="3078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1985859" cy="140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圖片 9" descr="首頁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64293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6876256" y="260648"/>
            <a:ext cx="1728539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 b="1" dirty="0">
                <a:solidFill>
                  <a:schemeClr val="accent1"/>
                </a:solidFill>
              </a:rPr>
              <a:t>110.8.30</a:t>
            </a:r>
          </a:p>
        </p:txBody>
      </p:sp>
      <p:pic>
        <p:nvPicPr>
          <p:cNvPr id="12" name="圖片 11" descr="學校及校長Q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005064"/>
            <a:ext cx="7496236" cy="2708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00063" y="1928813"/>
          <a:ext cx="8072439" cy="4278310"/>
        </p:xfrm>
        <a:graphic>
          <a:graphicData uri="http://schemas.openxmlformats.org/drawingml/2006/table">
            <a:tbl>
              <a:tblPr/>
              <a:tblGrid>
                <a:gridCol w="1372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9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0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0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02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02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1686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星期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年級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星期一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星期二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0" kern="10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星期三</a:t>
                      </a:r>
                      <a:endParaRPr lang="zh-TW" sz="2400" b="0" kern="10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0" kern="10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星期四</a:t>
                      </a:r>
                      <a:endParaRPr lang="zh-TW" sz="2400" b="0" kern="10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0" kern="10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星期五</a:t>
                      </a:r>
                      <a:endParaRPr lang="zh-TW" sz="2400" b="0" kern="10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1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一年級</a:t>
                      </a:r>
                      <a:endParaRPr lang="zh-TW" sz="2400" b="1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12</a:t>
                      </a: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1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50</a:t>
                      </a:r>
                      <a:endParaRPr lang="zh-TW" sz="2400" b="1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15</a:t>
                      </a:r>
                      <a:r>
                        <a:rPr lang="zh-TW" sz="2400" b="1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400" b="1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12</a:t>
                      </a: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1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50</a:t>
                      </a:r>
                      <a:endParaRPr lang="zh-TW" sz="2400" b="1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12</a:t>
                      </a: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1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50</a:t>
                      </a:r>
                      <a:endParaRPr lang="zh-TW" sz="2400" b="1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12</a:t>
                      </a:r>
                      <a:r>
                        <a:rPr lang="zh-TW" sz="2400" b="1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1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50</a:t>
                      </a:r>
                      <a:endParaRPr lang="zh-TW" sz="2400" b="1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1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0" kern="100" dirty="0"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二年級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12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50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15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12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50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12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50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12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50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1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三年級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15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15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12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50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15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12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50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1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0" kern="100" dirty="0"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四年級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15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15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12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50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15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12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50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1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0" kern="100" dirty="0"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五年級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15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15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12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50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15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15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1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六年級</a:t>
                      </a:r>
                      <a:endParaRPr lang="zh-TW" altLang="en-US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15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15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12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50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15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15</a:t>
                      </a:r>
                      <a:r>
                        <a:rPr lang="zh-TW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400" b="0" kern="100" dirty="0">
                          <a:solidFill>
                            <a:srgbClr val="00000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400" b="0" kern="100" dirty="0"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373" name="Text Box 2"/>
          <p:cNvSpPr txBox="1">
            <a:spLocks noChangeArrowheads="1"/>
          </p:cNvSpPr>
          <p:nvPr/>
        </p:nvSpPr>
        <p:spPr bwMode="auto">
          <a:xfrm>
            <a:off x="2916238" y="260350"/>
            <a:ext cx="3600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4000" b="1">
                <a:solidFill>
                  <a:srgbClr val="006600"/>
                </a:solidFill>
                <a:ea typeface="標楷體" pitchFamily="65" charset="-120"/>
              </a:rPr>
              <a:t>每日放學時間</a:t>
            </a:r>
          </a:p>
        </p:txBody>
      </p:sp>
      <p:pic>
        <p:nvPicPr>
          <p:cNvPr id="6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0"/>
            <a:ext cx="16573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99" name="Group 87"/>
          <p:cNvGraphicFramePr>
            <a:graphicFrameLocks noGrp="1"/>
          </p:cNvGraphicFramePr>
          <p:nvPr/>
        </p:nvGraphicFramePr>
        <p:xfrm>
          <a:off x="428625" y="1000125"/>
          <a:ext cx="8429625" cy="5113198"/>
        </p:xfrm>
        <a:graphic>
          <a:graphicData uri="http://schemas.openxmlformats.org/drawingml/2006/table">
            <a:tbl>
              <a:tblPr/>
              <a:tblGrid>
                <a:gridCol w="2127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40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0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日期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星期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行事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備註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三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開學日，迎新活動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六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補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9/20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上課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班親會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19:00-21:00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21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二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中秋節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9/18-9/21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四天連假</a:t>
                      </a:r>
                      <a:endParaRPr lang="zh-TW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國慶日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10/9-10/11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四天連假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23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六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運動會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29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五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運動會補假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10/29-10/31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三天連假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四、五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第一次定期評量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二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遠足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六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開國紀念日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12/31-1/2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三天連假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5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二、三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第二次定期評量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5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四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休業式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12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寒假及春節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1/21~2/10</a:t>
                      </a:r>
                    </a:p>
                  </a:txBody>
                  <a:tcPr marL="17521" marR="175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4410" name="矩形 2"/>
          <p:cNvSpPr>
            <a:spLocks noChangeArrowheads="1"/>
          </p:cNvSpPr>
          <p:nvPr/>
        </p:nvSpPr>
        <p:spPr bwMode="auto">
          <a:xfrm>
            <a:off x="3348038" y="0"/>
            <a:ext cx="272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4000" b="1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重要行事曆</a:t>
            </a:r>
            <a:endParaRPr lang="zh-TW" altLang="en-US" sz="4000">
              <a:solidFill>
                <a:srgbClr val="0066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0"/>
            <a:ext cx="16573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zh-TW" altLang="en-US" sz="4000" b="1">
                <a:solidFill>
                  <a:srgbClr val="006600"/>
                </a:solidFill>
                <a:ea typeface="標楷體" pitchFamily="65" charset="-120"/>
              </a:rPr>
              <a:t>成績評量準則</a:t>
            </a:r>
            <a:r>
              <a:rPr lang="zh-TW" altLang="en-US">
                <a:solidFill>
                  <a:srgbClr val="006600"/>
                </a:solidFill>
              </a:rPr>
              <a:t> </a:t>
            </a:r>
          </a:p>
        </p:txBody>
      </p:sp>
      <p:grpSp>
        <p:nvGrpSpPr>
          <p:cNvPr id="2" name="群組 2"/>
          <p:cNvGrpSpPr>
            <a:grpSpLocks/>
          </p:cNvGrpSpPr>
          <p:nvPr/>
        </p:nvGrpSpPr>
        <p:grpSpPr bwMode="auto">
          <a:xfrm>
            <a:off x="428625" y="846138"/>
            <a:ext cx="8429625" cy="2940049"/>
            <a:chOff x="428625" y="846138"/>
            <a:chExt cx="8429625" cy="2940049"/>
          </a:xfrm>
        </p:grpSpPr>
        <p:grpSp>
          <p:nvGrpSpPr>
            <p:cNvPr id="21512" name="Group 16"/>
            <p:cNvGrpSpPr>
              <a:grpSpLocks/>
            </p:cNvGrpSpPr>
            <p:nvPr/>
          </p:nvGrpSpPr>
          <p:grpSpPr bwMode="auto">
            <a:xfrm>
              <a:off x="428625" y="846138"/>
              <a:ext cx="8429625" cy="2940049"/>
              <a:chOff x="295" y="514"/>
              <a:chExt cx="5171" cy="1225"/>
            </a:xfrm>
          </p:grpSpPr>
          <p:sp>
            <p:nvSpPr>
              <p:cNvPr id="27659" name="AutoShape 5"/>
              <p:cNvSpPr>
                <a:spLocks noChangeArrowheads="1"/>
              </p:cNvSpPr>
              <p:nvPr/>
            </p:nvSpPr>
            <p:spPr bwMode="auto">
              <a:xfrm rot="5400000">
                <a:off x="2268" y="-1459"/>
                <a:ext cx="1225" cy="5171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18900000" scaled="0"/>
              </a:gradFill>
              <a:ln w="12700">
                <a:noFill/>
                <a:round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rot="10800000" vert="eaVert" wrap="none" lIns="92075" tIns="46038" rIns="92075" bIns="46038" anchor="ctr"/>
              <a:lstStyle/>
              <a:p>
                <a:pPr algn="ctr">
                  <a:lnSpc>
                    <a:spcPct val="90000"/>
                  </a:lnSpc>
                  <a:defRPr/>
                </a:pPr>
                <a:endParaRPr lang="en-US" altLang="ko-KR" sz="2800" b="1">
                  <a:solidFill>
                    <a:srgbClr val="00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21516" name="Text Box 11"/>
              <p:cNvSpPr txBox="1">
                <a:spLocks noChangeArrowheads="1"/>
              </p:cNvSpPr>
              <p:nvPr/>
            </p:nvSpPr>
            <p:spPr bwMode="auto">
              <a:xfrm>
                <a:off x="492" y="548"/>
                <a:ext cx="4925" cy="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zh-TW" altLang="en-US" sz="2400" b="1" dirty="0">
                    <a:solidFill>
                      <a:srgbClr val="002060"/>
                    </a:solidFill>
                    <a:latin typeface="標楷體" pitchFamily="65" charset="-120"/>
                    <a:ea typeface="標楷體" pitchFamily="65" charset="-120"/>
                  </a:rPr>
                  <a:t>    </a:t>
                </a:r>
                <a:r>
                  <a:rPr lang="zh-TW" altLang="en-US" sz="2400" dirty="0">
                    <a:solidFill>
                      <a:srgbClr val="002060"/>
                    </a:solidFill>
                    <a:latin typeface="標楷體" pitchFamily="65" charset="-120"/>
                    <a:ea typeface="標楷體" pitchFamily="65" charset="-120"/>
                  </a:rPr>
                  <a:t>依據</a:t>
                </a:r>
                <a:r>
                  <a:rPr lang="zh-TW" altLang="en-US" sz="2400" u="sng" dirty="0">
                    <a:solidFill>
                      <a:srgbClr val="002060"/>
                    </a:solidFill>
                    <a:latin typeface="標楷體" pitchFamily="65" charset="-120"/>
                    <a:ea typeface="標楷體" pitchFamily="65" charset="-120"/>
                  </a:rPr>
                  <a:t>教育部頒訂「國中小學生成績評量準則」，</a:t>
                </a:r>
              </a:p>
              <a:p>
                <a:pPr eaLnBrk="1" hangingPunct="1"/>
                <a:r>
                  <a:rPr lang="zh-TW" altLang="en-US" sz="2400" dirty="0">
                    <a:latin typeface="標楷體" pitchFamily="65" charset="-120"/>
                    <a:ea typeface="標楷體" pitchFamily="65" charset="-120"/>
                  </a:rPr>
                  <a:t>國民中小學學生修業期滿，符合下列規定者，為成績及格由學校發給</a:t>
                </a:r>
                <a:r>
                  <a:rPr lang="zh-TW" altLang="en-US" sz="2400" u="sng" dirty="0">
                    <a:solidFill>
                      <a:srgbClr val="FF3300"/>
                    </a:solidFill>
                    <a:latin typeface="標楷體" pitchFamily="65" charset="-120"/>
                    <a:ea typeface="標楷體" pitchFamily="65" charset="-120"/>
                  </a:rPr>
                  <a:t>畢業證書</a:t>
                </a:r>
                <a:r>
                  <a:rPr lang="zh-TW" altLang="en-US" sz="2400" dirty="0">
                    <a:latin typeface="標楷體" pitchFamily="65" charset="-120"/>
                    <a:ea typeface="標楷體" pitchFamily="65" charset="-120"/>
                  </a:rPr>
                  <a:t>；未達畢業標準者，發給</a:t>
                </a:r>
                <a:r>
                  <a:rPr lang="zh-TW" altLang="en-US" sz="2400" u="sng" dirty="0">
                    <a:solidFill>
                      <a:srgbClr val="FF3300"/>
                    </a:solidFill>
                    <a:latin typeface="標楷體" pitchFamily="65" charset="-120"/>
                    <a:ea typeface="標楷體" pitchFamily="65" charset="-120"/>
                  </a:rPr>
                  <a:t>修業證明書</a:t>
                </a:r>
                <a:r>
                  <a:rPr lang="zh-TW" altLang="en-US" sz="2400" dirty="0">
                    <a:solidFill>
                      <a:srgbClr val="002060"/>
                    </a:solidFill>
                    <a:latin typeface="標楷體" pitchFamily="65" charset="-120"/>
                    <a:ea typeface="標楷體" pitchFamily="65" charset="-120"/>
                  </a:rPr>
                  <a:t>。</a:t>
                </a:r>
                <a:r>
                  <a:rPr lang="zh-TW" altLang="en-US" sz="2400" dirty="0">
                    <a:latin typeface="標楷體" pitchFamily="65" charset="-120"/>
                    <a:ea typeface="標楷體" pitchFamily="65" charset="-120"/>
                  </a:rPr>
                  <a:t> </a:t>
                </a:r>
              </a:p>
            </p:txBody>
          </p:sp>
        </p:grpSp>
        <p:sp>
          <p:nvSpPr>
            <p:cNvPr id="21513" name="Text Box 14"/>
            <p:cNvSpPr txBox="1">
              <a:spLocks noChangeArrowheads="1"/>
            </p:cNvSpPr>
            <p:nvPr/>
          </p:nvSpPr>
          <p:spPr bwMode="auto">
            <a:xfrm>
              <a:off x="857250" y="2071688"/>
              <a:ext cx="7858125" cy="830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400" dirty="0">
                  <a:latin typeface="標楷體" pitchFamily="65" charset="-120"/>
                  <a:ea typeface="標楷體" pitchFamily="65" charset="-120"/>
                </a:rPr>
                <a:t>1.</a:t>
              </a:r>
              <a:r>
                <a:rPr lang="zh-TW" altLang="en-US" sz="2400" dirty="0">
                  <a:latin typeface="標楷體" pitchFamily="65" charset="-120"/>
                  <a:ea typeface="標楷體" pitchFamily="65" charset="-120"/>
                </a:rPr>
                <a:t>學習期間扣除學校核可之公、喪、病假，上課總出席率 </a:t>
              </a:r>
              <a:endParaRPr lang="en-US" altLang="zh-TW" sz="2400" dirty="0">
                <a:latin typeface="標楷體" pitchFamily="65" charset="-120"/>
                <a:ea typeface="標楷體" pitchFamily="65" charset="-120"/>
              </a:endParaRPr>
            </a:p>
            <a:p>
              <a:pPr eaLnBrk="1" hangingPunct="1"/>
              <a:r>
                <a:rPr lang="zh-TW" altLang="en-US" sz="2400" dirty="0">
                  <a:latin typeface="標楷體" pitchFamily="65" charset="-120"/>
                  <a:ea typeface="標楷體" pitchFamily="65" charset="-120"/>
                </a:rPr>
                <a:t>  至少達</a:t>
              </a:r>
              <a:r>
                <a:rPr lang="zh-TW" altLang="en-US" sz="2400" u="sng" dirty="0">
                  <a:solidFill>
                    <a:srgbClr val="FF3300"/>
                  </a:solidFill>
                  <a:latin typeface="標楷體" pitchFamily="65" charset="-120"/>
                  <a:ea typeface="標楷體" pitchFamily="65" charset="-120"/>
                </a:rPr>
                <a:t>三分之二以上</a:t>
              </a:r>
              <a:r>
                <a:rPr lang="zh-TW" altLang="en-US" sz="2400" dirty="0">
                  <a:latin typeface="標楷體" pitchFamily="65" charset="-120"/>
                  <a:ea typeface="標楷體" pitchFamily="65" charset="-120"/>
                </a:rPr>
                <a:t> 。</a:t>
              </a:r>
            </a:p>
          </p:txBody>
        </p:sp>
        <p:sp>
          <p:nvSpPr>
            <p:cNvPr id="21514" name="Text Box 15"/>
            <p:cNvSpPr txBox="1">
              <a:spLocks noChangeArrowheads="1"/>
            </p:cNvSpPr>
            <p:nvPr/>
          </p:nvSpPr>
          <p:spPr bwMode="auto">
            <a:xfrm>
              <a:off x="857250" y="2928938"/>
              <a:ext cx="7858125" cy="830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400" dirty="0">
                  <a:latin typeface="標楷體" pitchFamily="65" charset="-120"/>
                  <a:ea typeface="標楷體" pitchFamily="65" charset="-120"/>
                </a:rPr>
                <a:t>2.</a:t>
              </a:r>
              <a:r>
                <a:rPr lang="zh-TW" altLang="en-US" sz="2400" dirty="0">
                  <a:latin typeface="標楷體" pitchFamily="65" charset="-120"/>
                  <a:ea typeface="標楷體" pitchFamily="65" charset="-120"/>
                </a:rPr>
                <a:t>七大學習領域有四大學習領域以上畢業總平均成績</a:t>
              </a:r>
              <a:r>
                <a:rPr lang="zh-TW" altLang="en-US" sz="2400" u="sng" dirty="0">
                  <a:solidFill>
                    <a:srgbClr val="FF3300"/>
                  </a:solidFill>
                  <a:latin typeface="標楷體" pitchFamily="65" charset="-120"/>
                  <a:ea typeface="標楷體" pitchFamily="65" charset="-120"/>
                </a:rPr>
                <a:t>丙等</a:t>
              </a:r>
              <a:endParaRPr lang="en-US" altLang="zh-TW" sz="2400" u="sng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eaLnBrk="1" hangingPunct="1"/>
              <a:r>
                <a:rPr lang="zh-TW" altLang="en-US" sz="2400" dirty="0">
                  <a:solidFill>
                    <a:srgbClr val="FF3300"/>
                  </a:solidFill>
                  <a:latin typeface="標楷體" pitchFamily="65" charset="-120"/>
                  <a:ea typeface="標楷體" pitchFamily="65" charset="-120"/>
                </a:rPr>
                <a:t>   </a:t>
              </a:r>
              <a:r>
                <a:rPr lang="zh-TW" altLang="en-US" sz="2400" dirty="0">
                  <a:latin typeface="標楷體" pitchFamily="65" charset="-120"/>
                  <a:ea typeface="標楷體" pitchFamily="65" charset="-120"/>
                </a:rPr>
                <a:t>以上。</a:t>
              </a:r>
            </a:p>
          </p:txBody>
        </p:sp>
      </p:grpSp>
      <p:sp>
        <p:nvSpPr>
          <p:cNvPr id="12294" name="AutoShape 9"/>
          <p:cNvSpPr>
            <a:spLocks noChangeArrowheads="1"/>
          </p:cNvSpPr>
          <p:nvPr/>
        </p:nvSpPr>
        <p:spPr bwMode="auto">
          <a:xfrm rot="5400000">
            <a:off x="3536951" y="893762"/>
            <a:ext cx="2286000" cy="8499475"/>
          </a:xfrm>
          <a:prstGeom prst="cube">
            <a:avLst>
              <a:gd name="adj" fmla="val 14579"/>
            </a:avLst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rot="10800000" vert="eaVert" wrap="none" lIns="92075" tIns="46038" rIns="92075" bIns="46038" anchor="ctr"/>
          <a:lstStyle/>
          <a:p>
            <a:pPr algn="ctr">
              <a:lnSpc>
                <a:spcPct val="90000"/>
              </a:lnSpc>
              <a:defRPr/>
            </a:pPr>
            <a:endParaRPr lang="en-US" altLang="ko-KR" sz="2800" b="1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295" name="Text Box 15"/>
          <p:cNvSpPr txBox="1">
            <a:spLocks noChangeArrowheads="1"/>
          </p:cNvSpPr>
          <p:nvPr/>
        </p:nvSpPr>
        <p:spPr bwMode="auto">
          <a:xfrm>
            <a:off x="539552" y="5301208"/>
            <a:ext cx="80724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◎畢業成績以學生一到六年級，共</a:t>
            </a:r>
            <a:r>
              <a:rPr lang="en-US" altLang="zh-TW" sz="2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學期，依各年級學習節數加權計算之。</a:t>
            </a:r>
          </a:p>
        </p:txBody>
      </p:sp>
      <p:sp>
        <p:nvSpPr>
          <p:cNvPr id="12296" name="Text Box 15"/>
          <p:cNvSpPr txBox="1">
            <a:spLocks noChangeArrowheads="1"/>
          </p:cNvSpPr>
          <p:nvPr/>
        </p:nvSpPr>
        <p:spPr bwMode="auto">
          <a:xfrm>
            <a:off x="500063" y="4071938"/>
            <a:ext cx="7786687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◎各學習領域成績計算，分為：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平時評量：如作業、測驗、發表、活動參與等。</a:t>
            </a:r>
            <a:endParaRPr lang="en-US" altLang="zh-TW" sz="2600" dirty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定期評量：紙筆測驗（國語、數學）。</a:t>
            </a:r>
          </a:p>
        </p:txBody>
      </p:sp>
      <p:pic>
        <p:nvPicPr>
          <p:cNvPr id="19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5213" y="5635625"/>
            <a:ext cx="1728787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nimBg="1"/>
      <p:bldP spid="12295" grpId="0"/>
      <p:bldP spid="1229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1"/>
          </a:xfrm>
        </p:spPr>
        <p:txBody>
          <a:bodyPr/>
          <a:lstStyle/>
          <a:p>
            <a:pPr eaLnBrk="1" hangingPunct="1"/>
            <a:r>
              <a:rPr lang="zh-TW" altLang="en-US" sz="4000" b="1" dirty="0">
                <a:solidFill>
                  <a:srgbClr val="006600"/>
                </a:solidFill>
                <a:ea typeface="標楷體" pitchFamily="65" charset="-120"/>
              </a:rPr>
              <a:t>線上教學</a:t>
            </a:r>
            <a:r>
              <a:rPr lang="zh-TW" altLang="en-US" sz="3200" b="1" dirty="0">
                <a:solidFill>
                  <a:srgbClr val="006600"/>
                </a:solidFill>
                <a:ea typeface="標楷體" pitchFamily="65" charset="-120"/>
              </a:rPr>
              <a:t>（防疫不停學）</a:t>
            </a: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323850" y="1196975"/>
            <a:ext cx="8496300" cy="4392613"/>
          </a:xfrm>
          <a:prstGeom prst="rect">
            <a:avLst/>
          </a:prstGeom>
          <a:solidFill>
            <a:srgbClr val="CCFFCC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xfrm>
            <a:off x="467544" y="1628800"/>
            <a:ext cx="8352928" cy="4248472"/>
          </a:xfrm>
        </p:spPr>
        <p:txBody>
          <a:bodyPr/>
          <a:lstStyle/>
          <a:p>
            <a:pPr>
              <a:buNone/>
            </a:pP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一、線上教學需要的設備：</a:t>
            </a:r>
          </a:p>
          <a:p>
            <a:pPr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　　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網路環境：寬頻、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wifi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　　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資訊設備：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桌上型電腦、筆電、平板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zh-TW" dirty="0">
                <a:latin typeface="標楷體" pitchFamily="65" charset="-120"/>
                <a:ea typeface="標楷體" pitchFamily="65" charset="-120"/>
              </a:rPr>
              <a:t>二、線上教學方式：</a:t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　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Google Classroom + Google Meet</a:t>
            </a:r>
          </a:p>
          <a:p>
            <a:pPr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三、需借用資訊設備時，請洽教務處。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endParaRPr lang="zh-TW" altLang="zh-TW" dirty="0"/>
          </a:p>
          <a:p>
            <a:pPr eaLnBrk="1" hangingPunct="1"/>
            <a:endParaRPr lang="zh-TW" altLang="zh-TW" dirty="0"/>
          </a:p>
        </p:txBody>
      </p:sp>
      <p:pic>
        <p:nvPicPr>
          <p:cNvPr id="12293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5076825"/>
            <a:ext cx="2519362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pPr eaLnBrk="1" hangingPunct="1"/>
            <a:r>
              <a:rPr lang="zh-TW" altLang="en-US" sz="4000" b="1" dirty="0">
                <a:solidFill>
                  <a:srgbClr val="006600"/>
                </a:solidFill>
                <a:ea typeface="標楷體" pitchFamily="65" charset="-120"/>
              </a:rPr>
              <a:t>學生卡（桃園市市民卡）</a:t>
            </a: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323850" y="1196975"/>
            <a:ext cx="8496300" cy="4392613"/>
          </a:xfrm>
          <a:prstGeom prst="rect">
            <a:avLst/>
          </a:prstGeom>
          <a:solidFill>
            <a:srgbClr val="CCFFCC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xfrm>
            <a:off x="467544" y="1196752"/>
            <a:ext cx="8229600" cy="4637112"/>
          </a:xfrm>
        </p:spPr>
        <p:txBody>
          <a:bodyPr/>
          <a:lstStyle/>
          <a:p>
            <a:pPr eaLnBrk="1" hangingPunct="1"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一、簽署「學生卡個人資料利用同意書」，選擇「悠遊卡」或「一卡通」，以及是否開啟電子票證功能？</a:t>
            </a:r>
          </a:p>
          <a:p>
            <a:pPr eaLnBrk="1" hangingPunct="1"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二、首次申辦免費，換補卡費用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元（卡片瑕疵或故障除外）。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三、國小學生搭乘市內客運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折、桃捷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折優惠，其餘優惠請詳見本市市民卡網站。</a:t>
            </a:r>
          </a:p>
          <a:p>
            <a:pPr eaLnBrk="1" hangingPunct="1"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四、預計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月底以前發卡。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293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5076825"/>
            <a:ext cx="2519362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pPr eaLnBrk="1" hangingPunct="1"/>
            <a:r>
              <a:rPr lang="zh-TW" altLang="en-US" sz="4000" b="1">
                <a:solidFill>
                  <a:srgbClr val="006600"/>
                </a:solidFill>
                <a:ea typeface="標楷體" pitchFamily="65" charset="-120"/>
              </a:rPr>
              <a:t>課後照顧服務</a:t>
            </a: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323850" y="1196975"/>
            <a:ext cx="8496300" cy="4392613"/>
          </a:xfrm>
          <a:prstGeom prst="rect">
            <a:avLst/>
          </a:prstGeom>
          <a:solidFill>
            <a:srgbClr val="CCFFCC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12292" name="Rectangle 3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8229600" cy="4061048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時間：週一至週五，放學後至下午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時。</a:t>
            </a:r>
          </a:p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內容：作業指導、生活照顧、團體活動。</a:t>
            </a:r>
          </a:p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對象：依家長意願申請參加，每班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15-25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人為原則（混齡）。</a:t>
            </a:r>
          </a:p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收費方式：每小時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元，每月收費金額依實際日數計算，按月全額收費。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日放學後開始服務。</a:t>
            </a:r>
          </a:p>
          <a:p>
            <a:pPr eaLnBrk="1" hangingPunct="1"/>
            <a:endParaRPr lang="zh-TW" altLang="zh-TW" dirty="0"/>
          </a:p>
        </p:txBody>
      </p:sp>
      <p:pic>
        <p:nvPicPr>
          <p:cNvPr id="12293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5076825"/>
            <a:ext cx="2519362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268538" y="188913"/>
            <a:ext cx="44640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4000" b="1">
                <a:solidFill>
                  <a:srgbClr val="006600"/>
                </a:solidFill>
                <a:ea typeface="標楷體" pitchFamily="65" charset="-120"/>
              </a:rPr>
              <a:t>敬請家長配合事項</a:t>
            </a: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214313" y="1214438"/>
            <a:ext cx="8786812" cy="4878858"/>
          </a:xfrm>
          <a:prstGeom prst="rect">
            <a:avLst/>
          </a:prstGeom>
          <a:solidFill>
            <a:srgbClr val="CCFFCC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95536" y="1340768"/>
            <a:ext cx="8605837" cy="474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23900" indent="-723900"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一、請為孩子準備上課所需的用品，例如：書包、文具、餐具、水壺，衛生紙、抹布等，並且寫上名字以利保管。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723900" indent="-723900" eaLnBrk="1" hangingPunct="1">
              <a:lnSpc>
                <a:spcPct val="120000"/>
              </a:lnSpc>
              <a:spcBef>
                <a:spcPct val="50000"/>
              </a:spcBef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二、請與孩子共享「親子閱讀」時光，打造溫馨的書香家庭。</a:t>
            </a:r>
          </a:p>
          <a:p>
            <a:pPr marL="723900" indent="-723900" eaLnBrk="1" hangingPunct="1">
              <a:lnSpc>
                <a:spcPct val="120000"/>
              </a:lnSpc>
              <a:spcBef>
                <a:spcPct val="50000"/>
              </a:spcBef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三、請時常關心孩子學習及生活的狀況，陪伴孩子一起成長。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723900" indent="-723900" eaLnBrk="1" hangingPunct="1">
              <a:spcBef>
                <a:spcPts val="2000"/>
              </a:spcBef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四、請善用聯絡簿，搭起親、師溝通的橋樑；除了給孩子鼓勵，更不要忘記給老師掌聲。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268538" y="188913"/>
            <a:ext cx="44640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4000" b="1">
                <a:solidFill>
                  <a:srgbClr val="006600"/>
                </a:solidFill>
                <a:ea typeface="標楷體" pitchFamily="65" charset="-120"/>
              </a:rPr>
              <a:t>敬請家長配合事項</a:t>
            </a: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214313" y="1214438"/>
            <a:ext cx="8786812" cy="4606925"/>
          </a:xfrm>
          <a:prstGeom prst="rect">
            <a:avLst/>
          </a:prstGeom>
          <a:solidFill>
            <a:srgbClr val="CCFFCC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95288" y="1263650"/>
            <a:ext cx="8605837" cy="4142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120000"/>
              </a:lnSpc>
              <a:spcBef>
                <a:spcPct val="50000"/>
              </a:spcBef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五、每個孩子都有自己的一片天空，尊重孩子的個別差異，培養孩子的多元才能，每個孩子都是父母和老師最珍愛的寶貝。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50000"/>
              </a:spcBef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六、「父母」是孩子一輩子的學習典範，良好的家庭教育是學校教育成功的基礎，讓我們一起做孩子生命中的貴人。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50000"/>
              </a:spcBef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七、如有對於教務處業務之建議，歡迎隨時提出。 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3317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5279515"/>
            <a:ext cx="2232669" cy="157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1259632" y="5733256"/>
            <a:ext cx="433965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TW" alt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教務處謝謝您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ea typeface="標楷體" pitchFamily="65" charset="-120"/>
              </a:rPr>
              <a:t>學務處夥伴</a:t>
            </a:r>
            <a:endParaRPr lang="zh-TW" altLang="en-US" dirty="0"/>
          </a:p>
        </p:txBody>
      </p:sp>
      <p:pic>
        <p:nvPicPr>
          <p:cNvPr id="25603" name="內容版面配置區 1"/>
          <p:cNvPicPr>
            <a:picLocks noChangeAspect="1"/>
          </p:cNvPicPr>
          <p:nvPr/>
        </p:nvPicPr>
        <p:blipFill>
          <a:blip r:embed="rId2" cstate="print"/>
          <a:srcRect t="5247"/>
          <a:stretch>
            <a:fillRect/>
          </a:stretch>
        </p:blipFill>
        <p:spPr bwMode="auto">
          <a:xfrm>
            <a:off x="1331640" y="1340768"/>
            <a:ext cx="1828800" cy="2600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內容版面配置區 3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940152" y="4077072"/>
            <a:ext cx="2384425" cy="2368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內容版面配置區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293096"/>
            <a:ext cx="2545972" cy="226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7" name="文字方塊 4"/>
          <p:cNvSpPr txBox="1">
            <a:spLocks noChangeArrowheads="1"/>
          </p:cNvSpPr>
          <p:nvPr/>
        </p:nvSpPr>
        <p:spPr bwMode="auto">
          <a:xfrm>
            <a:off x="3131840" y="1700808"/>
            <a:ext cx="2664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訓育組長 吳春宜</a:t>
            </a:r>
          </a:p>
        </p:txBody>
      </p:sp>
      <p:sp>
        <p:nvSpPr>
          <p:cNvPr id="25609" name="文字方塊 12"/>
          <p:cNvSpPr txBox="1">
            <a:spLocks noChangeArrowheads="1"/>
          </p:cNvSpPr>
          <p:nvPr/>
        </p:nvSpPr>
        <p:spPr bwMode="auto">
          <a:xfrm>
            <a:off x="3995936" y="5373216"/>
            <a:ext cx="23046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護理師 李舒嫻</a:t>
            </a:r>
          </a:p>
        </p:txBody>
      </p:sp>
      <p:sp>
        <p:nvSpPr>
          <p:cNvPr id="25610" name="文字方塊 11"/>
          <p:cNvSpPr txBox="1">
            <a:spLocks noChangeArrowheads="1"/>
          </p:cNvSpPr>
          <p:nvPr/>
        </p:nvSpPr>
        <p:spPr bwMode="auto">
          <a:xfrm>
            <a:off x="3491880" y="4581128"/>
            <a:ext cx="2520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衛生組長 劉秀琴</a:t>
            </a:r>
          </a:p>
        </p:txBody>
      </p:sp>
      <p:sp>
        <p:nvSpPr>
          <p:cNvPr id="11" name="文字方塊 4"/>
          <p:cNvSpPr txBox="1">
            <a:spLocks noChangeArrowheads="1"/>
          </p:cNvSpPr>
          <p:nvPr/>
        </p:nvSpPr>
        <p:spPr bwMode="auto">
          <a:xfrm>
            <a:off x="3707904" y="2636912"/>
            <a:ext cx="2520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體育組長 郭文香</a:t>
            </a:r>
          </a:p>
        </p:txBody>
      </p:sp>
      <p:pic>
        <p:nvPicPr>
          <p:cNvPr id="12" name="圖片 11" descr="21四甲導師郭文香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268760"/>
            <a:ext cx="1812319" cy="2723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1331913" y="381000"/>
            <a:ext cx="7056437" cy="620713"/>
          </a:xfrm>
        </p:spPr>
        <p:txBody>
          <a:bodyPr/>
          <a:lstStyle/>
          <a:p>
            <a:pPr eaLnBrk="1" hangingPunct="1"/>
            <a:r>
              <a:rPr lang="zh-TW" altLang="en-US" sz="5800" dirty="0">
                <a:solidFill>
                  <a:srgbClr val="FF0000"/>
                </a:solidFill>
                <a:ea typeface="標楷體" pitchFamily="65" charset="-120"/>
              </a:rPr>
              <a:t>學務處重要工作</a:t>
            </a:r>
          </a:p>
        </p:txBody>
      </p:sp>
      <p:sp>
        <p:nvSpPr>
          <p:cNvPr id="15367" name="AutoShape 7"/>
          <p:cNvSpPr>
            <a:spLocks noChangeArrowheads="1"/>
          </p:cNvSpPr>
          <p:nvPr/>
        </p:nvSpPr>
        <p:spPr bwMode="auto">
          <a:xfrm>
            <a:off x="2951163" y="1330325"/>
            <a:ext cx="3168650" cy="720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2700000" scaled="1"/>
          </a:gradFill>
          <a:ln w="19050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zh-TW" altLang="en-US" sz="3600" b="1" dirty="0">
                <a:solidFill>
                  <a:srgbClr val="000000"/>
                </a:solidFill>
                <a:latin typeface="Calibri" pitchFamily="34" charset="0"/>
                <a:ea typeface="標楷體" pitchFamily="65" charset="-120"/>
              </a:rPr>
              <a:t>重要行事報告</a:t>
            </a:r>
          </a:p>
        </p:txBody>
      </p:sp>
      <p:sp>
        <p:nvSpPr>
          <p:cNvPr id="15375" name="AutoShape 15"/>
          <p:cNvSpPr>
            <a:spLocks noChangeArrowheads="1"/>
          </p:cNvSpPr>
          <p:nvPr/>
        </p:nvSpPr>
        <p:spPr bwMode="auto">
          <a:xfrm>
            <a:off x="331788" y="2425700"/>
            <a:ext cx="3168650" cy="720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2700000" scaled="1"/>
          </a:gradFill>
          <a:ln w="19050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zh-TW" altLang="en-US" sz="3600" b="1">
                <a:solidFill>
                  <a:srgbClr val="000000"/>
                </a:solidFill>
                <a:latin typeface="Arial" panose="020B0604020202020204" pitchFamily="34" charset="0"/>
                <a:ea typeface="標楷體" pitchFamily="65" charset="-120"/>
              </a:rPr>
              <a:t>交通安全</a:t>
            </a:r>
          </a:p>
        </p:txBody>
      </p:sp>
      <p:sp>
        <p:nvSpPr>
          <p:cNvPr id="15376" name="AutoShape 16"/>
          <p:cNvSpPr>
            <a:spLocks noChangeArrowheads="1"/>
          </p:cNvSpPr>
          <p:nvPr/>
        </p:nvSpPr>
        <p:spPr bwMode="auto">
          <a:xfrm>
            <a:off x="471488" y="3624263"/>
            <a:ext cx="3168650" cy="720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2700000" scaled="1"/>
          </a:gradFill>
          <a:ln w="19050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zh-TW" altLang="en-US" sz="3600" b="1">
                <a:solidFill>
                  <a:srgbClr val="000000"/>
                </a:solidFill>
                <a:latin typeface="Arial" panose="020B0604020202020204" pitchFamily="34" charset="0"/>
                <a:ea typeface="標楷體" pitchFamily="65" charset="-120"/>
              </a:rPr>
              <a:t>志工服務</a:t>
            </a:r>
          </a:p>
        </p:txBody>
      </p:sp>
      <p:sp>
        <p:nvSpPr>
          <p:cNvPr id="15377" name="AutoShape 17"/>
          <p:cNvSpPr>
            <a:spLocks noChangeArrowheads="1"/>
          </p:cNvSpPr>
          <p:nvPr/>
        </p:nvSpPr>
        <p:spPr bwMode="auto">
          <a:xfrm>
            <a:off x="720725" y="4695825"/>
            <a:ext cx="3168650" cy="720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2700000" scaled="1"/>
          </a:gradFill>
          <a:ln w="19050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zh-TW" altLang="en-US" sz="3600" b="1">
                <a:solidFill>
                  <a:srgbClr val="000000"/>
                </a:solidFill>
                <a:latin typeface="Arial" panose="020B0604020202020204" pitchFamily="34" charset="0"/>
                <a:ea typeface="標楷體" pitchFamily="65" charset="-120"/>
              </a:rPr>
              <a:t>健康促進</a:t>
            </a:r>
          </a:p>
        </p:txBody>
      </p:sp>
      <p:sp>
        <p:nvSpPr>
          <p:cNvPr id="15379" name="AutoShape 19"/>
          <p:cNvSpPr>
            <a:spLocks noChangeArrowheads="1"/>
          </p:cNvSpPr>
          <p:nvPr/>
        </p:nvSpPr>
        <p:spPr bwMode="auto">
          <a:xfrm>
            <a:off x="5572125" y="2468563"/>
            <a:ext cx="3168650" cy="720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2700000" scaled="1"/>
          </a:gradFill>
          <a:ln w="19050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zh-TW" alt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標楷體" pitchFamily="65" charset="-120"/>
              </a:rPr>
              <a:t>校園安全</a:t>
            </a:r>
          </a:p>
        </p:txBody>
      </p:sp>
      <p:sp>
        <p:nvSpPr>
          <p:cNvPr id="15381" name="AutoShape 21"/>
          <p:cNvSpPr>
            <a:spLocks noChangeArrowheads="1"/>
          </p:cNvSpPr>
          <p:nvPr/>
        </p:nvSpPr>
        <p:spPr bwMode="auto">
          <a:xfrm>
            <a:off x="5651500" y="3592513"/>
            <a:ext cx="3168650" cy="720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2700000" scaled="1"/>
          </a:gradFill>
          <a:ln w="19050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zh-TW" alt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標楷體" pitchFamily="65" charset="-120"/>
              </a:rPr>
              <a:t>導師</a:t>
            </a:r>
          </a:p>
        </p:txBody>
      </p:sp>
      <p:sp>
        <p:nvSpPr>
          <p:cNvPr id="26633" name="Oval 27"/>
          <p:cNvSpPr>
            <a:spLocks noChangeArrowheads="1"/>
          </p:cNvSpPr>
          <p:nvPr/>
        </p:nvSpPr>
        <p:spPr bwMode="auto">
          <a:xfrm>
            <a:off x="3889375" y="3240088"/>
            <a:ext cx="1512888" cy="14398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zh-TW" altLang="en-US" sz="3000" dirty="0">
                <a:ea typeface="標楷體" pitchFamily="65" charset="-120"/>
              </a:rPr>
              <a:t>學務處</a:t>
            </a:r>
          </a:p>
        </p:txBody>
      </p:sp>
      <p:sp>
        <p:nvSpPr>
          <p:cNvPr id="2" name="AutoShape 20"/>
          <p:cNvSpPr>
            <a:spLocks noChangeArrowheads="1"/>
          </p:cNvSpPr>
          <p:nvPr/>
        </p:nvSpPr>
        <p:spPr bwMode="auto">
          <a:xfrm>
            <a:off x="1187450" y="5767388"/>
            <a:ext cx="3168650" cy="720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2700000" scaled="1"/>
          </a:gradFill>
          <a:ln w="19050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zh-TW" altLang="en-US" sz="3600" b="1">
                <a:solidFill>
                  <a:srgbClr val="000000"/>
                </a:solidFill>
                <a:latin typeface="Calibri" pitchFamily="34" charset="0"/>
                <a:ea typeface="標楷體" pitchFamily="65" charset="-120"/>
              </a:rPr>
              <a:t>社團活動</a:t>
            </a:r>
          </a:p>
        </p:txBody>
      </p:sp>
      <p:pic>
        <p:nvPicPr>
          <p:cNvPr id="14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45138"/>
            <a:ext cx="1857375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AutoShape 20"/>
          <p:cNvSpPr>
            <a:spLocks noChangeArrowheads="1"/>
          </p:cNvSpPr>
          <p:nvPr/>
        </p:nvSpPr>
        <p:spPr bwMode="auto">
          <a:xfrm>
            <a:off x="5219700" y="4686300"/>
            <a:ext cx="3168650" cy="720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2700000" scaled="1"/>
          </a:gradFill>
          <a:ln w="19050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zh-TW" altLang="en-US" sz="3600" b="1" dirty="0">
                <a:solidFill>
                  <a:srgbClr val="000000"/>
                </a:solidFill>
                <a:latin typeface="Calibri" pitchFamily="34" charset="0"/>
                <a:ea typeface="標楷體" pitchFamily="65" charset="-120"/>
              </a:rPr>
              <a:t>環境教育</a:t>
            </a:r>
          </a:p>
        </p:txBody>
      </p:sp>
      <p:sp>
        <p:nvSpPr>
          <p:cNvPr id="16" name="AutoShape 20"/>
          <p:cNvSpPr>
            <a:spLocks noChangeArrowheads="1"/>
          </p:cNvSpPr>
          <p:nvPr/>
        </p:nvSpPr>
        <p:spPr bwMode="auto">
          <a:xfrm>
            <a:off x="4859338" y="5767388"/>
            <a:ext cx="3168650" cy="720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2700000" scaled="1"/>
          </a:gradFill>
          <a:ln w="19050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zh-TW" altLang="en-US" sz="3600" b="1" dirty="0">
                <a:solidFill>
                  <a:srgbClr val="000000"/>
                </a:solidFill>
                <a:latin typeface="Calibri" pitchFamily="34" charset="0"/>
                <a:ea typeface="標楷體" pitchFamily="65" charset="-120"/>
              </a:rPr>
              <a:t>生活教育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  <p:bldP spid="15375" grpId="0" animBg="1"/>
      <p:bldP spid="15376" grpId="0" animBg="1"/>
      <p:bldP spid="15377" grpId="0" animBg="1"/>
      <p:bldP spid="15379" grpId="0" animBg="1"/>
      <p:bldP spid="15381" grpId="0" animBg="1"/>
      <p:bldP spid="2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771775" y="188913"/>
            <a:ext cx="3600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zh-TW" altLang="en-US" sz="4000" b="1">
                <a:solidFill>
                  <a:srgbClr val="006600"/>
                </a:solidFill>
                <a:ea typeface="標楷體" pitchFamily="65" charset="-120"/>
              </a:rPr>
              <a:t>學校基本資料</a:t>
            </a: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323850" y="1201738"/>
            <a:ext cx="8496300" cy="3883446"/>
          </a:xfrm>
          <a:prstGeom prst="rect">
            <a:avLst/>
          </a:prstGeom>
          <a:solidFill>
            <a:srgbClr val="CCFFCC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95288" y="1268413"/>
            <a:ext cx="83534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120000"/>
              </a:lnSpc>
              <a:spcBef>
                <a:spcPct val="50000"/>
              </a:spcBef>
              <a:buFontTx/>
              <a:buAutoNum type="arabicPeriod"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本校成立於民國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年（西元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1915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年），創校迄今已超過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100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年的歷史。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50000"/>
              </a:spcBef>
              <a:buFontTx/>
              <a:buAutoNum type="arabicPeriod"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一至六年級合計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班，幼兒園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班。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50000"/>
              </a:spcBef>
              <a:buFontTx/>
              <a:buAutoNum type="arabicPeriod"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教職員工總人數約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62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人。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50000"/>
              </a:spcBef>
              <a:buFontTx/>
              <a:buAutoNum type="arabicPeriod"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學生總人數約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407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人。</a:t>
            </a:r>
          </a:p>
        </p:txBody>
      </p:sp>
      <p:pic>
        <p:nvPicPr>
          <p:cNvPr id="4101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581128"/>
            <a:ext cx="269875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1981200" y="0"/>
            <a:ext cx="5029200" cy="1143000"/>
          </a:xfrm>
        </p:spPr>
        <p:txBody>
          <a:bodyPr/>
          <a:lstStyle/>
          <a:p>
            <a:pPr eaLnBrk="1" hangingPunct="1"/>
            <a:r>
              <a:rPr lang="zh-TW" altLang="en-US">
                <a:solidFill>
                  <a:srgbClr val="FF0000"/>
                </a:solidFill>
                <a:ea typeface="標楷體" pitchFamily="65" charset="-120"/>
              </a:rPr>
              <a:t>一、重要行事報告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750888" y="2220913"/>
            <a:ext cx="7489825" cy="4052887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28575">
            <a:solidFill>
              <a:schemeClr val="hlink"/>
            </a:solidFill>
            <a:round/>
            <a:headEnd/>
            <a:tailEnd/>
          </a:ln>
          <a:effectLst>
            <a:outerShdw dist="107763" dir="18900000" algn="ctr" rotWithShape="0">
              <a:srgbClr val="66CCFF">
                <a:alpha val="50000"/>
              </a:srgbClr>
            </a:outerShdw>
          </a:effectLst>
        </p:spPr>
        <p:txBody>
          <a:bodyPr wrap="none" anchor="ctr"/>
          <a:lstStyle/>
          <a:p>
            <a:pPr eaLnBrk="1" hangingPunct="1">
              <a:spcBef>
                <a:spcPts val="600"/>
              </a:spcBef>
              <a:defRPr/>
            </a:pPr>
            <a:r>
              <a:rPr lang="zh-TW" altLang="en-US" sz="2800" b="1">
                <a:solidFill>
                  <a:srgbClr val="000000"/>
                </a:solidFill>
                <a:latin typeface="Calibri" pitchFamily="34" charset="0"/>
                <a:ea typeface="標楷體" pitchFamily="65" charset="-120"/>
              </a:rPr>
              <a:t>上學期：新生入學、班親會、運動會、</a:t>
            </a:r>
            <a:endParaRPr lang="en-US" altLang="zh-TW" sz="2800" b="1">
              <a:solidFill>
                <a:srgbClr val="000000"/>
              </a:solidFill>
              <a:latin typeface="Calibri" pitchFamily="34" charset="0"/>
              <a:ea typeface="標楷體" pitchFamily="65" charset="-12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zh-TW" altLang="en-US" sz="2800" b="1">
                <a:solidFill>
                  <a:srgbClr val="000000"/>
                </a:solidFill>
                <a:latin typeface="Calibri" pitchFamily="34" charset="0"/>
                <a:ea typeface="標楷體" pitchFamily="65" charset="-120"/>
              </a:rPr>
              <a:t>     新生健檢</a:t>
            </a:r>
            <a:r>
              <a:rPr lang="en-US" altLang="zh-TW" sz="2800" b="1">
                <a:solidFill>
                  <a:srgbClr val="000000"/>
                </a:solidFill>
                <a:latin typeface="Calibri" pitchFamily="34" charset="0"/>
                <a:ea typeface="標楷體" pitchFamily="65" charset="-120"/>
              </a:rPr>
              <a:t> </a:t>
            </a:r>
            <a:r>
              <a:rPr lang="zh-TW" altLang="en-US" sz="2800" b="1">
                <a:solidFill>
                  <a:srgbClr val="000000"/>
                </a:solidFill>
                <a:latin typeface="Calibri" pitchFamily="34" charset="0"/>
                <a:ea typeface="標楷體" pitchFamily="65" charset="-120"/>
              </a:rPr>
              <a:t>、流感預防注射、 遠足、</a:t>
            </a:r>
            <a:endParaRPr lang="en-US" altLang="zh-TW" sz="2800" b="1">
              <a:solidFill>
                <a:srgbClr val="000000"/>
              </a:solidFill>
              <a:latin typeface="Calibri" pitchFamily="34" charset="0"/>
              <a:ea typeface="標楷體" pitchFamily="65" charset="-12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zh-TW" altLang="en-US" sz="2800" b="1">
                <a:solidFill>
                  <a:srgbClr val="000000"/>
                </a:solidFill>
                <a:latin typeface="Calibri" pitchFamily="34" charset="0"/>
                <a:ea typeface="標楷體" pitchFamily="65" charset="-120"/>
              </a:rPr>
              <a:t>     小鐵人競賽等</a:t>
            </a:r>
            <a:endParaRPr lang="en-US" altLang="zh-TW" sz="2800" b="1">
              <a:solidFill>
                <a:srgbClr val="000000"/>
              </a:solidFill>
              <a:latin typeface="Calibri" pitchFamily="34" charset="0"/>
              <a:ea typeface="標楷體" pitchFamily="65" charset="-12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zh-TW" altLang="en-US" sz="2800" b="1">
                <a:solidFill>
                  <a:srgbClr val="000000"/>
                </a:solidFill>
                <a:latin typeface="Calibri" pitchFamily="34" charset="0"/>
                <a:ea typeface="標楷體" pitchFamily="65" charset="-120"/>
              </a:rPr>
              <a:t>下學期：戶外教育活動、親職教育日暨</a:t>
            </a:r>
            <a:endParaRPr lang="en-US" altLang="zh-TW" sz="2800" b="1">
              <a:solidFill>
                <a:srgbClr val="000000"/>
              </a:solidFill>
              <a:latin typeface="Calibri" pitchFamily="34" charset="0"/>
              <a:ea typeface="標楷體" pitchFamily="65" charset="-12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zh-TW" altLang="en-US" sz="2800" b="1">
                <a:solidFill>
                  <a:srgbClr val="000000"/>
                </a:solidFill>
                <a:latin typeface="Calibri" pitchFamily="34" charset="0"/>
                <a:ea typeface="標楷體" pitchFamily="65" charset="-120"/>
              </a:rPr>
              <a:t>    藝術展演</a:t>
            </a:r>
            <a:r>
              <a:rPr lang="en-US" altLang="zh-TW" sz="2800" b="1">
                <a:solidFill>
                  <a:srgbClr val="000000"/>
                </a:solidFill>
                <a:latin typeface="Calibri" pitchFamily="34" charset="0"/>
                <a:ea typeface="標楷體" pitchFamily="65" charset="-120"/>
              </a:rPr>
              <a:t> </a:t>
            </a:r>
            <a:r>
              <a:rPr lang="zh-TW" altLang="en-US" sz="2800" b="1">
                <a:solidFill>
                  <a:srgbClr val="000000"/>
                </a:solidFill>
                <a:latin typeface="Calibri" pitchFamily="34" charset="0"/>
                <a:ea typeface="標楷體" pitchFamily="65" charset="-120"/>
              </a:rPr>
              <a:t>、自治市長選舉、畢業典禮、</a:t>
            </a:r>
            <a:endParaRPr lang="en-US" altLang="zh-TW" sz="2800" b="1">
              <a:solidFill>
                <a:srgbClr val="000000"/>
              </a:solidFill>
              <a:latin typeface="Calibri" pitchFamily="34" charset="0"/>
              <a:ea typeface="標楷體" pitchFamily="65" charset="-120"/>
            </a:endParaRPr>
          </a:p>
          <a:p>
            <a:pPr eaLnBrk="1" hangingPunct="1">
              <a:spcBef>
                <a:spcPts val="600"/>
              </a:spcBef>
              <a:buFont typeface="Arial" charset="0"/>
              <a:buNone/>
              <a:defRPr/>
            </a:pPr>
            <a:r>
              <a:rPr lang="zh-TW" altLang="en-US" sz="2800" b="1">
                <a:solidFill>
                  <a:srgbClr val="000000"/>
                </a:solidFill>
                <a:latin typeface="Calibri" pitchFamily="34" charset="0"/>
                <a:ea typeface="標楷體" pitchFamily="65" charset="-120"/>
              </a:rPr>
              <a:t>    跳繩競賽等</a:t>
            </a:r>
            <a:endParaRPr lang="en-US" altLang="zh-TW" sz="2800" b="1">
              <a:solidFill>
                <a:srgbClr val="000000"/>
              </a:solidFill>
              <a:latin typeface="Calibri" pitchFamily="34" charset="0"/>
              <a:ea typeface="標楷體" pitchFamily="65" charset="-12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zh-TW" altLang="en-US" sz="2800" b="1">
                <a:solidFill>
                  <a:srgbClr val="000000"/>
                </a:solidFill>
                <a:latin typeface="Calibri" pitchFamily="34" charset="0"/>
                <a:ea typeface="標楷體" pitchFamily="65" charset="-120"/>
              </a:rPr>
              <a:t>多樣的課程：游泳教學、社團、暑期營隊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1079500" y="1358900"/>
            <a:ext cx="7272338" cy="647700"/>
          </a:xfrm>
          <a:prstGeom prst="roundRect">
            <a:avLst>
              <a:gd name="adj" fmla="val 16667"/>
            </a:avLst>
          </a:prstGeom>
          <a:solidFill>
            <a:srgbClr val="00CCFF"/>
          </a:solidFill>
          <a:ln w="28575">
            <a:solidFill>
              <a:schemeClr val="hlink"/>
            </a:solidFill>
            <a:round/>
            <a:headEnd/>
            <a:tailEnd/>
          </a:ln>
          <a:effectLst>
            <a:outerShdw dist="107763" dir="18900000" algn="ctr" rotWithShape="0">
              <a:srgbClr val="66CCFF">
                <a:alpha val="50000"/>
              </a:srgb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4800" b="1" dirty="0">
                <a:solidFill>
                  <a:srgbClr val="009999"/>
                </a:solidFill>
                <a:latin typeface="Calibri" pitchFamily="34" charset="0"/>
                <a:ea typeface="細明體" pitchFamily="49" charset="-120"/>
              </a:rPr>
              <a:t>   </a:t>
            </a:r>
            <a:r>
              <a:rPr lang="zh-TW" altLang="en-US" sz="4600" b="1" dirty="0">
                <a:solidFill>
                  <a:schemeClr val="folHlink"/>
                </a:solidFill>
                <a:latin typeface="Calibri" pitchFamily="34" charset="0"/>
                <a:ea typeface="標楷體" pitchFamily="65" charset="-120"/>
              </a:rPr>
              <a:t>學務處一學年的重要活動</a:t>
            </a:r>
          </a:p>
        </p:txBody>
      </p:sp>
      <p:sp>
        <p:nvSpPr>
          <p:cNvPr id="27653" name="Oval 7"/>
          <p:cNvSpPr>
            <a:spLocks noChangeArrowheads="1"/>
          </p:cNvSpPr>
          <p:nvPr/>
        </p:nvSpPr>
        <p:spPr bwMode="auto">
          <a:xfrm>
            <a:off x="539750" y="1250950"/>
            <a:ext cx="863600" cy="8636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zh-TW" sz="5000"/>
          </a:p>
        </p:txBody>
      </p:sp>
      <p:pic>
        <p:nvPicPr>
          <p:cNvPr id="9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0275" y="5341938"/>
            <a:ext cx="2143125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>
          <a:xfrm>
            <a:off x="1712913" y="188913"/>
            <a:ext cx="5029200" cy="1143000"/>
          </a:xfrm>
        </p:spPr>
        <p:txBody>
          <a:bodyPr/>
          <a:lstStyle/>
          <a:p>
            <a:pPr eaLnBrk="1" hangingPunct="1"/>
            <a:r>
              <a:rPr lang="zh-TW" altLang="en-US" sz="5600">
                <a:solidFill>
                  <a:srgbClr val="FF3300"/>
                </a:solidFill>
                <a:ea typeface="標楷體" pitchFamily="65" charset="-120"/>
              </a:rPr>
              <a:t>二、交通安全</a:t>
            </a:r>
          </a:p>
        </p:txBody>
      </p:sp>
      <p:sp>
        <p:nvSpPr>
          <p:cNvPr id="11" name="AutoShape 53"/>
          <p:cNvSpPr>
            <a:spLocks noChangeArrowheads="1"/>
          </p:cNvSpPr>
          <p:nvPr/>
        </p:nvSpPr>
        <p:spPr bwMode="gray">
          <a:xfrm>
            <a:off x="395288" y="2408238"/>
            <a:ext cx="1739900" cy="2676525"/>
          </a:xfrm>
          <a:prstGeom prst="chevron">
            <a:avLst>
              <a:gd name="adj" fmla="val 22079"/>
            </a:avLst>
          </a:prstGeom>
          <a:gradFill rotWithShape="1">
            <a:gsLst>
              <a:gs pos="0">
                <a:srgbClr val="6C6ECA"/>
              </a:gs>
              <a:gs pos="100000">
                <a:srgbClr val="5B5DAB"/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zh-TW" altLang="zh-TW"/>
          </a:p>
        </p:txBody>
      </p:sp>
      <p:sp>
        <p:nvSpPr>
          <p:cNvPr id="32" name="AutoShape 53"/>
          <p:cNvSpPr>
            <a:spLocks noChangeArrowheads="1"/>
          </p:cNvSpPr>
          <p:nvPr/>
        </p:nvSpPr>
        <p:spPr bwMode="gray">
          <a:xfrm>
            <a:off x="1708150" y="2408238"/>
            <a:ext cx="1712913" cy="2676525"/>
          </a:xfrm>
          <a:prstGeom prst="chevron">
            <a:avLst>
              <a:gd name="adj" fmla="val 22078"/>
            </a:avLst>
          </a:prstGeom>
          <a:solidFill>
            <a:schemeClr val="accent6">
              <a:lumMod val="50000"/>
            </a:schemeClr>
          </a:soli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zh-TW" altLang="zh-TW"/>
          </a:p>
        </p:txBody>
      </p:sp>
      <p:sp>
        <p:nvSpPr>
          <p:cNvPr id="39" name="AutoShape 53"/>
          <p:cNvSpPr>
            <a:spLocks noChangeArrowheads="1"/>
          </p:cNvSpPr>
          <p:nvPr/>
        </p:nvSpPr>
        <p:spPr bwMode="gray">
          <a:xfrm>
            <a:off x="3076575" y="2408238"/>
            <a:ext cx="1711325" cy="2676525"/>
          </a:xfrm>
          <a:prstGeom prst="chevron">
            <a:avLst>
              <a:gd name="adj" fmla="val 22079"/>
            </a:avLst>
          </a:prstGeom>
          <a:solidFill>
            <a:schemeClr val="accent2"/>
          </a:soli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zh-TW" altLang="zh-TW"/>
          </a:p>
        </p:txBody>
      </p:sp>
      <p:sp>
        <p:nvSpPr>
          <p:cNvPr id="40" name="AutoShape 53"/>
          <p:cNvSpPr>
            <a:spLocks noChangeArrowheads="1"/>
          </p:cNvSpPr>
          <p:nvPr/>
        </p:nvSpPr>
        <p:spPr bwMode="gray">
          <a:xfrm>
            <a:off x="4445000" y="2408238"/>
            <a:ext cx="1711325" cy="2676525"/>
          </a:xfrm>
          <a:prstGeom prst="chevron">
            <a:avLst>
              <a:gd name="adj" fmla="val 22078"/>
            </a:avLst>
          </a:prstGeom>
          <a:solidFill>
            <a:schemeClr val="accent3">
              <a:lumMod val="50000"/>
            </a:schemeClr>
          </a:soli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zh-TW" altLang="zh-TW"/>
          </a:p>
        </p:txBody>
      </p:sp>
      <p:sp>
        <p:nvSpPr>
          <p:cNvPr id="41" name="AutoShape 53"/>
          <p:cNvSpPr>
            <a:spLocks noChangeArrowheads="1"/>
          </p:cNvSpPr>
          <p:nvPr/>
        </p:nvSpPr>
        <p:spPr bwMode="gray">
          <a:xfrm>
            <a:off x="5811838" y="2408238"/>
            <a:ext cx="1712912" cy="2676525"/>
          </a:xfrm>
          <a:prstGeom prst="chevron">
            <a:avLst>
              <a:gd name="adj" fmla="val 22079"/>
            </a:avLst>
          </a:prstGeom>
          <a:solidFill>
            <a:srgbClr val="7030A0"/>
          </a:soli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zh-TW" altLang="zh-TW"/>
          </a:p>
        </p:txBody>
      </p:sp>
      <p:sp>
        <p:nvSpPr>
          <p:cNvPr id="17438" name="Text Box 30"/>
          <p:cNvSpPr txBox="1">
            <a:spLocks noChangeArrowheads="1"/>
          </p:cNvSpPr>
          <p:nvPr/>
        </p:nvSpPr>
        <p:spPr bwMode="auto">
          <a:xfrm>
            <a:off x="815975" y="2463800"/>
            <a:ext cx="8318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36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交</a:t>
            </a:r>
          </a:p>
          <a:p>
            <a:pPr eaLnBrk="1" hangingPunct="1"/>
            <a:r>
              <a:rPr lang="zh-TW" altLang="en-US" sz="36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通</a:t>
            </a:r>
          </a:p>
          <a:p>
            <a:pPr eaLnBrk="1" hangingPunct="1"/>
            <a:r>
              <a:rPr lang="zh-TW" altLang="en-US" sz="36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規</a:t>
            </a:r>
          </a:p>
          <a:p>
            <a:pPr eaLnBrk="1" hangingPunct="1"/>
            <a:r>
              <a:rPr lang="zh-TW" altLang="en-US" sz="36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則</a:t>
            </a:r>
          </a:p>
        </p:txBody>
      </p:sp>
      <p:sp>
        <p:nvSpPr>
          <p:cNvPr id="17439" name="Text Box 31"/>
          <p:cNvSpPr txBox="1">
            <a:spLocks noChangeArrowheads="1"/>
          </p:cNvSpPr>
          <p:nvPr/>
        </p:nvSpPr>
        <p:spPr bwMode="auto">
          <a:xfrm>
            <a:off x="2339975" y="2492375"/>
            <a:ext cx="8318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36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交通志</a:t>
            </a:r>
          </a:p>
          <a:p>
            <a:pPr eaLnBrk="1" hangingPunct="1"/>
            <a:r>
              <a:rPr lang="zh-TW" altLang="en-US" sz="36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工</a:t>
            </a:r>
          </a:p>
          <a:p>
            <a:pPr eaLnBrk="1" hangingPunct="1"/>
            <a:endParaRPr lang="zh-TW" altLang="en-US" sz="3600" b="1">
              <a:solidFill>
                <a:schemeClr val="bg1"/>
              </a:solidFill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17440" name="Text Box 32"/>
          <p:cNvSpPr txBox="1">
            <a:spLocks noChangeArrowheads="1"/>
          </p:cNvSpPr>
          <p:nvPr/>
        </p:nvSpPr>
        <p:spPr bwMode="auto">
          <a:xfrm>
            <a:off x="3668713" y="2492375"/>
            <a:ext cx="8318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36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車輛迴轉</a:t>
            </a:r>
          </a:p>
        </p:txBody>
      </p:sp>
      <p:sp>
        <p:nvSpPr>
          <p:cNvPr id="17441" name="Text Box 33"/>
          <p:cNvSpPr txBox="1">
            <a:spLocks noChangeArrowheads="1"/>
          </p:cNvSpPr>
          <p:nvPr/>
        </p:nvSpPr>
        <p:spPr bwMode="auto">
          <a:xfrm>
            <a:off x="5037138" y="2492375"/>
            <a:ext cx="8318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36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路邊停車</a:t>
            </a:r>
          </a:p>
        </p:txBody>
      </p:sp>
      <p:sp>
        <p:nvSpPr>
          <p:cNvPr id="17442" name="Text Box 34"/>
          <p:cNvSpPr txBox="1">
            <a:spLocks noChangeArrowheads="1"/>
          </p:cNvSpPr>
          <p:nvPr/>
        </p:nvSpPr>
        <p:spPr bwMode="auto">
          <a:xfrm>
            <a:off x="6403975" y="2492375"/>
            <a:ext cx="8318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36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示範表率</a:t>
            </a:r>
          </a:p>
        </p:txBody>
      </p:sp>
      <p:sp>
        <p:nvSpPr>
          <p:cNvPr id="42" name="AutoShape 53"/>
          <p:cNvSpPr>
            <a:spLocks noChangeArrowheads="1"/>
          </p:cNvSpPr>
          <p:nvPr/>
        </p:nvSpPr>
        <p:spPr bwMode="gray">
          <a:xfrm>
            <a:off x="7162800" y="2406650"/>
            <a:ext cx="1728788" cy="2678113"/>
          </a:xfrm>
          <a:prstGeom prst="chevron">
            <a:avLst>
              <a:gd name="adj" fmla="val 22078"/>
            </a:avLst>
          </a:prstGeom>
          <a:solidFill>
            <a:srgbClr val="FF0000"/>
          </a:soli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latin typeface="+mn-lt"/>
            </a:endParaRPr>
          </a:p>
        </p:txBody>
      </p:sp>
      <p:sp>
        <p:nvSpPr>
          <p:cNvPr id="17444" name="Text Box 36"/>
          <p:cNvSpPr txBox="1">
            <a:spLocks noChangeArrowheads="1"/>
          </p:cNvSpPr>
          <p:nvPr/>
        </p:nvSpPr>
        <p:spPr bwMode="auto">
          <a:xfrm>
            <a:off x="7739063" y="2419350"/>
            <a:ext cx="93662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36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節能減碳</a:t>
            </a:r>
          </a:p>
        </p:txBody>
      </p:sp>
      <p:pic>
        <p:nvPicPr>
          <p:cNvPr id="15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5214938"/>
            <a:ext cx="1857375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7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2" grpId="0" animBg="1"/>
      <p:bldP spid="39" grpId="0" animBg="1"/>
      <p:bldP spid="40" grpId="0" animBg="1"/>
      <p:bldP spid="41" grpId="0" animBg="1"/>
      <p:bldP spid="17438" grpId="0"/>
      <p:bldP spid="17439" grpId="0"/>
      <p:bldP spid="17440" grpId="0"/>
      <p:bldP spid="17441" grpId="0"/>
      <p:bldP spid="17442" grpId="0"/>
      <p:bldP spid="42" grpId="0" animBg="1"/>
      <p:bldP spid="174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>
          <a:xfrm>
            <a:off x="1979613" y="0"/>
            <a:ext cx="5029200" cy="1143000"/>
          </a:xfrm>
        </p:spPr>
        <p:txBody>
          <a:bodyPr/>
          <a:lstStyle/>
          <a:p>
            <a:pPr eaLnBrk="1" hangingPunct="1"/>
            <a:r>
              <a:rPr lang="zh-TW" altLang="en-US" sz="5600" dirty="0">
                <a:solidFill>
                  <a:srgbClr val="FF3300"/>
                </a:solidFill>
                <a:ea typeface="標楷體" pitchFamily="65" charset="-120"/>
              </a:rPr>
              <a:t>三、志工服務</a:t>
            </a:r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641350" y="1974850"/>
            <a:ext cx="1757363" cy="1712913"/>
          </a:xfrm>
          <a:prstGeom prst="rect">
            <a:avLst/>
          </a:prstGeom>
          <a:solidFill>
            <a:srgbClr val="A2C1FE"/>
          </a:solidFill>
          <a:ln w="12700" algn="ctr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rot="10800000" wrap="none" lIns="92075" tIns="46038" rIns="92075" bIns="46038" anchor="ctr"/>
          <a:lstStyle/>
          <a:p>
            <a:pPr algn="ctr" eaLnBrk="1" hangingPunct="1">
              <a:defRPr/>
            </a:pPr>
            <a:endParaRPr lang="zh-TW" altLang="zh-TW" b="1"/>
          </a:p>
        </p:txBody>
      </p:sp>
      <p:sp>
        <p:nvSpPr>
          <p:cNvPr id="35844" name="Rectangle 6"/>
          <p:cNvSpPr>
            <a:spLocks noChangeArrowheads="1"/>
          </p:cNvSpPr>
          <p:nvPr/>
        </p:nvSpPr>
        <p:spPr bwMode="auto">
          <a:xfrm>
            <a:off x="2632075" y="1974850"/>
            <a:ext cx="1757363" cy="1712913"/>
          </a:xfrm>
          <a:prstGeom prst="rect">
            <a:avLst/>
          </a:prstGeom>
          <a:solidFill>
            <a:srgbClr val="47E0FF"/>
          </a:solidFill>
          <a:ln w="12700" algn="ctr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lIns="92075" tIns="46038" rIns="92075" bIns="46038" anchor="ctr"/>
          <a:lstStyle/>
          <a:p>
            <a:pPr algn="ctr" eaLnBrk="1" hangingPunct="1">
              <a:defRPr/>
            </a:pPr>
            <a:r>
              <a:rPr lang="zh-TW" altLang="en-US" sz="4800" b="1">
                <a:ea typeface="標楷體" pitchFamily="65" charset="-120"/>
              </a:rPr>
              <a:t>志工</a:t>
            </a:r>
          </a:p>
          <a:p>
            <a:pPr algn="ctr" eaLnBrk="1" hangingPunct="1">
              <a:defRPr/>
            </a:pPr>
            <a:r>
              <a:rPr lang="zh-TW" altLang="en-US" sz="4800" b="1">
                <a:ea typeface="標楷體" pitchFamily="65" charset="-120"/>
              </a:rPr>
              <a:t>分組</a:t>
            </a:r>
          </a:p>
        </p:txBody>
      </p:sp>
      <p:sp>
        <p:nvSpPr>
          <p:cNvPr id="35845" name="Rectangle 7"/>
          <p:cNvSpPr>
            <a:spLocks noChangeArrowheads="1"/>
          </p:cNvSpPr>
          <p:nvPr/>
        </p:nvSpPr>
        <p:spPr bwMode="auto">
          <a:xfrm>
            <a:off x="4622800" y="1974850"/>
            <a:ext cx="1757363" cy="1712913"/>
          </a:xfrm>
          <a:prstGeom prst="rect">
            <a:avLst/>
          </a:prstGeom>
          <a:solidFill>
            <a:srgbClr val="D49FFF"/>
          </a:solidFill>
          <a:ln w="12700" algn="ctr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lIns="92075" tIns="46038" rIns="92075" bIns="46038" anchor="ctr"/>
          <a:lstStyle/>
          <a:p>
            <a:pPr algn="ctr" eaLnBrk="1" hangingPunct="1">
              <a:defRPr/>
            </a:pPr>
            <a:r>
              <a:rPr lang="zh-TW" altLang="en-US" sz="4800" b="1">
                <a:ea typeface="標楷體" pitchFamily="65" charset="-120"/>
              </a:rPr>
              <a:t>志工</a:t>
            </a:r>
          </a:p>
          <a:p>
            <a:pPr algn="ctr" eaLnBrk="1" hangingPunct="1">
              <a:defRPr/>
            </a:pPr>
            <a:r>
              <a:rPr lang="zh-TW" altLang="en-US" sz="4800" b="1">
                <a:ea typeface="標楷體" pitchFamily="65" charset="-120"/>
              </a:rPr>
              <a:t>成長</a:t>
            </a:r>
          </a:p>
        </p:txBody>
      </p:sp>
      <p:sp>
        <p:nvSpPr>
          <p:cNvPr id="35846" name="Rectangle 9"/>
          <p:cNvSpPr>
            <a:spLocks noChangeArrowheads="1"/>
          </p:cNvSpPr>
          <p:nvPr/>
        </p:nvSpPr>
        <p:spPr bwMode="auto">
          <a:xfrm>
            <a:off x="6732588" y="1989138"/>
            <a:ext cx="1757362" cy="1712912"/>
          </a:xfrm>
          <a:prstGeom prst="rect">
            <a:avLst/>
          </a:prstGeom>
          <a:solidFill>
            <a:srgbClr val="FFFF99"/>
          </a:solidFill>
          <a:ln w="12700" algn="ctr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lIns="92075" tIns="46038" rIns="92075" bIns="46038" anchor="ctr"/>
          <a:lstStyle/>
          <a:p>
            <a:pPr algn="ctr" eaLnBrk="1" hangingPunct="1">
              <a:defRPr/>
            </a:pPr>
            <a:r>
              <a:rPr lang="zh-TW" altLang="en-US" sz="4800" b="1">
                <a:ea typeface="標楷體" pitchFamily="65" charset="-120"/>
              </a:rPr>
              <a:t>志工</a:t>
            </a:r>
          </a:p>
          <a:p>
            <a:pPr algn="ctr" eaLnBrk="1" hangingPunct="1">
              <a:defRPr/>
            </a:pPr>
            <a:r>
              <a:rPr lang="zh-TW" altLang="en-US" sz="4800" b="1">
                <a:ea typeface="標楷體" pitchFamily="65" charset="-120"/>
              </a:rPr>
              <a:t>聯誼</a:t>
            </a:r>
          </a:p>
        </p:txBody>
      </p:sp>
      <p:sp>
        <p:nvSpPr>
          <p:cNvPr id="35847" name="AutoShape 11"/>
          <p:cNvSpPr>
            <a:spLocks noChangeArrowheads="1"/>
          </p:cNvSpPr>
          <p:nvPr/>
        </p:nvSpPr>
        <p:spPr bwMode="auto">
          <a:xfrm>
            <a:off x="3276600" y="4508500"/>
            <a:ext cx="576263" cy="1455738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12700" algn="ctr">
            <a:noFill/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lIns="92075" tIns="46038" rIns="92075" bIns="46038" anchor="ctr"/>
          <a:lstStyle/>
          <a:p>
            <a:pPr eaLnBrk="1" hangingPunct="1">
              <a:defRPr/>
            </a:pPr>
            <a:endParaRPr lang="zh-TW" altLang="en-US"/>
          </a:p>
        </p:txBody>
      </p:sp>
      <p:sp>
        <p:nvSpPr>
          <p:cNvPr id="35848" name="AutoShape 12"/>
          <p:cNvSpPr>
            <a:spLocks noChangeArrowheads="1"/>
          </p:cNvSpPr>
          <p:nvPr/>
        </p:nvSpPr>
        <p:spPr bwMode="auto">
          <a:xfrm>
            <a:off x="2555875" y="4508500"/>
            <a:ext cx="576263" cy="1455738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12700" algn="ctr">
            <a:noFill/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vert="eaVert" wrap="none" lIns="92075" tIns="46038" rIns="92075" bIns="46038" anchor="ctr"/>
          <a:lstStyle/>
          <a:p>
            <a:pPr eaLnBrk="1" hangingPunct="1">
              <a:defRPr/>
            </a:pPr>
            <a:endParaRPr lang="zh-TW" altLang="en-US"/>
          </a:p>
        </p:txBody>
      </p:sp>
      <p:sp>
        <p:nvSpPr>
          <p:cNvPr id="35849" name="AutoShape 13"/>
          <p:cNvSpPr>
            <a:spLocks noChangeArrowheads="1"/>
          </p:cNvSpPr>
          <p:nvPr/>
        </p:nvSpPr>
        <p:spPr bwMode="auto">
          <a:xfrm>
            <a:off x="1403350" y="4221163"/>
            <a:ext cx="935038" cy="1800225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12700" algn="ctr">
            <a:noFill/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lIns="92075" tIns="46038" rIns="92075" bIns="46038" anchor="ctr"/>
          <a:lstStyle/>
          <a:p>
            <a:pPr algn="ctr">
              <a:defRPr/>
            </a:pPr>
            <a:endParaRPr lang="zh-TW" altLang="zh-TW" sz="2000" b="1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35850" name="AutoShape 14"/>
          <p:cNvSpPr>
            <a:spLocks noChangeArrowheads="1"/>
          </p:cNvSpPr>
          <p:nvPr/>
        </p:nvSpPr>
        <p:spPr bwMode="auto">
          <a:xfrm>
            <a:off x="4716463" y="4508500"/>
            <a:ext cx="576262" cy="1455738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12700" algn="ctr">
            <a:noFill/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lIns="92075" tIns="46038" rIns="92075" bIns="46038" anchor="ctr"/>
          <a:lstStyle/>
          <a:p>
            <a:pPr eaLnBrk="1" hangingPunct="1">
              <a:defRPr/>
            </a:pPr>
            <a:endParaRPr lang="zh-TW" altLang="en-US"/>
          </a:p>
        </p:txBody>
      </p:sp>
      <p:sp>
        <p:nvSpPr>
          <p:cNvPr id="35851" name="AutoShape 15"/>
          <p:cNvSpPr>
            <a:spLocks noChangeArrowheads="1"/>
          </p:cNvSpPr>
          <p:nvPr/>
        </p:nvSpPr>
        <p:spPr bwMode="auto">
          <a:xfrm>
            <a:off x="3995738" y="4508500"/>
            <a:ext cx="576262" cy="1455738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12700" algn="ctr">
            <a:noFill/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lIns="92075" tIns="46038" rIns="92075" bIns="46038" anchor="ctr"/>
          <a:lstStyle/>
          <a:p>
            <a:pPr eaLnBrk="1" hangingPunct="1">
              <a:defRPr/>
            </a:pPr>
            <a:endParaRPr lang="zh-TW" altLang="en-US"/>
          </a:p>
        </p:txBody>
      </p:sp>
      <p:sp>
        <p:nvSpPr>
          <p:cNvPr id="29708" name="Text Box 17"/>
          <p:cNvSpPr txBox="1">
            <a:spLocks noChangeArrowheads="1"/>
          </p:cNvSpPr>
          <p:nvPr/>
        </p:nvSpPr>
        <p:spPr bwMode="auto">
          <a:xfrm>
            <a:off x="811213" y="1989138"/>
            <a:ext cx="172878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4800" b="1">
                <a:ea typeface="標楷體" pitchFamily="65" charset="-120"/>
              </a:rPr>
              <a:t>志工</a:t>
            </a:r>
          </a:p>
          <a:p>
            <a:pPr eaLnBrk="1" hangingPunct="1"/>
            <a:r>
              <a:rPr lang="zh-TW" altLang="en-US" sz="4800" b="1">
                <a:ea typeface="標楷體" pitchFamily="65" charset="-120"/>
              </a:rPr>
              <a:t>召募</a:t>
            </a:r>
          </a:p>
        </p:txBody>
      </p:sp>
      <p:sp>
        <p:nvSpPr>
          <p:cNvPr id="29709" name="Line 21"/>
          <p:cNvSpPr>
            <a:spLocks noChangeShapeType="1"/>
          </p:cNvSpPr>
          <p:nvPr/>
        </p:nvSpPr>
        <p:spPr bwMode="auto">
          <a:xfrm flipH="1">
            <a:off x="1979613" y="3716338"/>
            <a:ext cx="1512887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9710" name="Line 22"/>
          <p:cNvSpPr>
            <a:spLocks noChangeShapeType="1"/>
          </p:cNvSpPr>
          <p:nvPr/>
        </p:nvSpPr>
        <p:spPr bwMode="auto">
          <a:xfrm flipH="1">
            <a:off x="2771775" y="3716338"/>
            <a:ext cx="72072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9711" name="Line 23"/>
          <p:cNvSpPr>
            <a:spLocks noChangeShapeType="1"/>
          </p:cNvSpPr>
          <p:nvPr/>
        </p:nvSpPr>
        <p:spPr bwMode="auto">
          <a:xfrm>
            <a:off x="3492500" y="3716338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9712" name="Line 24"/>
          <p:cNvSpPr>
            <a:spLocks noChangeShapeType="1"/>
          </p:cNvSpPr>
          <p:nvPr/>
        </p:nvSpPr>
        <p:spPr bwMode="auto">
          <a:xfrm>
            <a:off x="3492500" y="3716338"/>
            <a:ext cx="792163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9713" name="Line 25"/>
          <p:cNvSpPr>
            <a:spLocks noChangeShapeType="1"/>
          </p:cNvSpPr>
          <p:nvPr/>
        </p:nvSpPr>
        <p:spPr bwMode="auto">
          <a:xfrm>
            <a:off x="3492500" y="3716338"/>
            <a:ext cx="1439863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9714" name="Text Box 27"/>
          <p:cNvSpPr txBox="1">
            <a:spLocks noChangeArrowheads="1"/>
          </p:cNvSpPr>
          <p:nvPr/>
        </p:nvSpPr>
        <p:spPr bwMode="auto">
          <a:xfrm>
            <a:off x="1404938" y="4221163"/>
            <a:ext cx="1006475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5400" b="1" dirty="0">
                <a:solidFill>
                  <a:srgbClr val="CC0000"/>
                </a:solidFill>
                <a:latin typeface="標楷體" pitchFamily="65" charset="-120"/>
                <a:ea typeface="標楷體" pitchFamily="65" charset="-120"/>
              </a:rPr>
              <a:t>交 通</a:t>
            </a:r>
          </a:p>
        </p:txBody>
      </p:sp>
      <p:sp>
        <p:nvSpPr>
          <p:cNvPr id="29715" name="Text Box 28"/>
          <p:cNvSpPr txBox="1">
            <a:spLocks noChangeArrowheads="1"/>
          </p:cNvSpPr>
          <p:nvPr/>
        </p:nvSpPr>
        <p:spPr bwMode="auto">
          <a:xfrm>
            <a:off x="2484438" y="4652963"/>
            <a:ext cx="73342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圖 書</a:t>
            </a:r>
          </a:p>
        </p:txBody>
      </p:sp>
      <p:sp>
        <p:nvSpPr>
          <p:cNvPr id="29716" name="Text Box 29"/>
          <p:cNvSpPr txBox="1">
            <a:spLocks noChangeArrowheads="1"/>
          </p:cNvSpPr>
          <p:nvPr/>
        </p:nvSpPr>
        <p:spPr bwMode="auto">
          <a:xfrm>
            <a:off x="3203575" y="4652963"/>
            <a:ext cx="73342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故 事</a:t>
            </a:r>
          </a:p>
        </p:txBody>
      </p:sp>
      <p:sp>
        <p:nvSpPr>
          <p:cNvPr id="29717" name="Text Box 30"/>
          <p:cNvSpPr txBox="1">
            <a:spLocks noChangeArrowheads="1"/>
          </p:cNvSpPr>
          <p:nvPr/>
        </p:nvSpPr>
        <p:spPr bwMode="auto">
          <a:xfrm>
            <a:off x="3924300" y="4616450"/>
            <a:ext cx="73342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36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輔 導</a:t>
            </a:r>
          </a:p>
        </p:txBody>
      </p:sp>
      <p:sp>
        <p:nvSpPr>
          <p:cNvPr id="29718" name="Text Box 31"/>
          <p:cNvSpPr txBox="1">
            <a:spLocks noChangeArrowheads="1"/>
          </p:cNvSpPr>
          <p:nvPr/>
        </p:nvSpPr>
        <p:spPr bwMode="auto">
          <a:xfrm>
            <a:off x="4643438" y="4652963"/>
            <a:ext cx="73342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36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護 理</a:t>
            </a:r>
          </a:p>
        </p:txBody>
      </p:sp>
      <p:pic>
        <p:nvPicPr>
          <p:cNvPr id="23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1500" y="5143500"/>
            <a:ext cx="22225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"/>
          <p:cNvSpPr txBox="1">
            <a:spLocks/>
          </p:cNvSpPr>
          <p:nvPr/>
        </p:nvSpPr>
        <p:spPr bwMode="auto">
          <a:xfrm>
            <a:off x="1979613" y="7938"/>
            <a:ext cx="502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5600" kern="0" dirty="0">
                <a:solidFill>
                  <a:srgbClr val="FF3300"/>
                </a:solidFill>
                <a:ea typeface="標楷體" pitchFamily="65" charset="-120"/>
              </a:rPr>
              <a:t>三、志工服務</a:t>
            </a:r>
          </a:p>
        </p:txBody>
      </p:sp>
      <p:sp>
        <p:nvSpPr>
          <p:cNvPr id="25" name="Rectangle 2"/>
          <p:cNvSpPr txBox="1">
            <a:spLocks/>
          </p:cNvSpPr>
          <p:nvPr/>
        </p:nvSpPr>
        <p:spPr bwMode="auto">
          <a:xfrm>
            <a:off x="2338388" y="1186128"/>
            <a:ext cx="4748212" cy="61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5600" kern="0" dirty="0">
                <a:solidFill>
                  <a:srgbClr val="FF3300"/>
                </a:solidFill>
                <a:ea typeface="標楷體" pitchFamily="65" charset="-120"/>
              </a:rPr>
              <a:t>(</a:t>
            </a:r>
            <a:r>
              <a:rPr lang="zh-TW" altLang="en-US" sz="5600" kern="0" dirty="0">
                <a:solidFill>
                  <a:srgbClr val="FF3300"/>
                </a:solidFill>
                <a:ea typeface="標楷體" pitchFamily="65" charset="-120"/>
              </a:rPr>
              <a:t>防疫入校說明</a:t>
            </a:r>
            <a:r>
              <a:rPr lang="en-US" altLang="zh-TW" sz="5600" kern="0">
                <a:solidFill>
                  <a:srgbClr val="FF3300"/>
                </a:solidFill>
                <a:ea typeface="標楷體" pitchFamily="65" charset="-120"/>
              </a:rPr>
              <a:t>)</a:t>
            </a:r>
            <a:endParaRPr lang="zh-TW" altLang="en-US" sz="5600" kern="0" dirty="0">
              <a:solidFill>
                <a:srgbClr val="FF3300"/>
              </a:solidFill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>
          <a:xfrm>
            <a:off x="1692275" y="0"/>
            <a:ext cx="5029200" cy="1143000"/>
          </a:xfrm>
        </p:spPr>
        <p:txBody>
          <a:bodyPr/>
          <a:lstStyle/>
          <a:p>
            <a:pPr eaLnBrk="1" hangingPunct="1"/>
            <a:r>
              <a:rPr lang="zh-TW" altLang="en-US" sz="5600">
                <a:solidFill>
                  <a:srgbClr val="FF3300"/>
                </a:solidFill>
                <a:ea typeface="標楷體" pitchFamily="65" charset="-120"/>
              </a:rPr>
              <a:t>四、生活教育</a:t>
            </a:r>
          </a:p>
        </p:txBody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>
          <a:xfrm>
            <a:off x="179388" y="1500188"/>
            <a:ext cx="3097212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40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規律作息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40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人際關係</a:t>
            </a:r>
          </a:p>
          <a:p>
            <a:pPr eaLnBrk="1" hangingPunct="1">
              <a:lnSpc>
                <a:spcPct val="90000"/>
              </a:lnSpc>
            </a:pPr>
            <a:r>
              <a:rPr kumimoji="0" lang="zh-TW" altLang="en-US" sz="40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公德心</a:t>
            </a:r>
          </a:p>
          <a:p>
            <a:pPr eaLnBrk="1" hangingPunct="1">
              <a:lnSpc>
                <a:spcPct val="90000"/>
              </a:lnSpc>
            </a:pPr>
            <a:r>
              <a:rPr kumimoji="0" lang="zh-TW" altLang="en-US" sz="40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生活品格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kumimoji="0" lang="zh-TW" altLang="en-US" sz="40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 的養成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 </a:t>
            </a:r>
            <a:endParaRPr lang="zh-TW" altLang="en-US" sz="4000" b="1" dirty="0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</a:pPr>
            <a:endParaRPr lang="en-US" altLang="zh-TW" sz="4000" dirty="0">
              <a:solidFill>
                <a:schemeClr val="hlink"/>
              </a:solidFill>
              <a:ea typeface="細明體" pitchFamily="49" charset="-120"/>
            </a:endParaRPr>
          </a:p>
        </p:txBody>
      </p:sp>
      <p:pic>
        <p:nvPicPr>
          <p:cNvPr id="7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5357813"/>
            <a:ext cx="1857375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700808"/>
            <a:ext cx="5864972" cy="44153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5211763"/>
            <a:ext cx="1857375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1547813" y="115888"/>
            <a:ext cx="5029200" cy="1143000"/>
          </a:xfrm>
        </p:spPr>
        <p:txBody>
          <a:bodyPr/>
          <a:lstStyle/>
          <a:p>
            <a:pPr eaLnBrk="1" hangingPunct="1"/>
            <a:r>
              <a:rPr lang="zh-TW" altLang="en-US" sz="5600">
                <a:solidFill>
                  <a:srgbClr val="FF3300"/>
                </a:solidFill>
                <a:ea typeface="標楷體" pitchFamily="65" charset="-120"/>
              </a:rPr>
              <a:t>五、健康促進</a:t>
            </a:r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xfrm>
            <a:off x="395288" y="1628775"/>
            <a:ext cx="7799387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4000" b="1" dirty="0">
                <a:solidFill>
                  <a:schemeClr val="hlink"/>
                </a:solidFill>
                <a:ea typeface="標楷體" pitchFamily="65" charset="-120"/>
              </a:rPr>
              <a:t>防疫新生活</a:t>
            </a:r>
            <a:endParaRPr lang="en-US" altLang="zh-TW" sz="4000" b="1" dirty="0">
              <a:solidFill>
                <a:schemeClr val="hlink"/>
              </a:solidFill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4000" b="1" dirty="0">
                <a:solidFill>
                  <a:schemeClr val="hlink"/>
                </a:solidFill>
                <a:ea typeface="標楷體" pitchFamily="65" charset="-120"/>
              </a:rPr>
              <a:t>營養教育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4000" b="1" dirty="0">
                <a:solidFill>
                  <a:schemeClr val="hlink"/>
                </a:solidFill>
                <a:ea typeface="標楷體" pitchFamily="65" charset="-120"/>
              </a:rPr>
              <a:t>飲食習慣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4000" b="1" dirty="0">
                <a:solidFill>
                  <a:schemeClr val="hlink"/>
                </a:solidFill>
                <a:ea typeface="標楷體" pitchFamily="65" charset="-120"/>
              </a:rPr>
              <a:t>豐富早餐</a:t>
            </a:r>
          </a:p>
          <a:p>
            <a:pPr eaLnBrk="1" hangingPunct="1">
              <a:lnSpc>
                <a:spcPct val="90000"/>
              </a:lnSpc>
            </a:pPr>
            <a:r>
              <a:rPr kumimoji="0" lang="zh-TW" altLang="en-US" sz="4000" b="1" dirty="0">
                <a:solidFill>
                  <a:schemeClr val="hlink"/>
                </a:solidFill>
                <a:ea typeface="標楷體" pitchFamily="65" charset="-120"/>
              </a:rPr>
              <a:t>每日</a:t>
            </a:r>
            <a:r>
              <a:rPr lang="zh-TW" altLang="en-US" sz="4000" b="1" dirty="0">
                <a:solidFill>
                  <a:schemeClr val="hlink"/>
                </a:solidFill>
                <a:ea typeface="標楷體" pitchFamily="65" charset="-120"/>
              </a:rPr>
              <a:t>運動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4000" b="1" dirty="0">
                <a:solidFill>
                  <a:schemeClr val="hlink"/>
                </a:solidFill>
                <a:ea typeface="標楷體" pitchFamily="65" charset="-120"/>
              </a:rPr>
              <a:t>視力口腔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4000" b="1" dirty="0">
                <a:solidFill>
                  <a:schemeClr val="hlink"/>
                </a:solidFill>
                <a:ea typeface="標楷體" pitchFamily="65" charset="-120"/>
              </a:rPr>
              <a:t>檳榔菸害</a:t>
            </a:r>
          </a:p>
          <a:p>
            <a:pPr eaLnBrk="1" hangingPunct="1">
              <a:lnSpc>
                <a:spcPct val="90000"/>
              </a:lnSpc>
            </a:pPr>
            <a:endParaRPr lang="en-US" altLang="zh-TW" sz="4000" dirty="0">
              <a:solidFill>
                <a:schemeClr val="hlink"/>
              </a:solidFill>
              <a:ea typeface="細明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276153"/>
            <a:ext cx="5664629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1619250" y="0"/>
            <a:ext cx="5029200" cy="1143000"/>
          </a:xfrm>
        </p:spPr>
        <p:txBody>
          <a:bodyPr/>
          <a:lstStyle/>
          <a:p>
            <a:pPr eaLnBrk="1" hangingPunct="1"/>
            <a:r>
              <a:rPr lang="zh-TW" altLang="en-US" sz="5600">
                <a:solidFill>
                  <a:srgbClr val="FF3300"/>
                </a:solidFill>
                <a:ea typeface="標楷體" pitchFamily="65" charset="-120"/>
              </a:rPr>
              <a:t>六、社團活動</a:t>
            </a:r>
          </a:p>
        </p:txBody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>
          <a:xfrm>
            <a:off x="0" y="908720"/>
            <a:ext cx="2571750" cy="561590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平時社團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zh-TW" altLang="en-US" sz="2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 弦樂團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zh-TW" altLang="en-US" sz="2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 好玩黏土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zh-TW" altLang="en-US" sz="2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 直排輪</a:t>
            </a:r>
            <a:endParaRPr lang="en-US" altLang="zh-TW" sz="2800" b="1" dirty="0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zh-TW" altLang="en-US" sz="2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 跆拳道</a:t>
            </a:r>
            <a:endParaRPr lang="en-US" altLang="zh-TW" sz="2800" b="1" dirty="0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zh-TW" altLang="en-US" sz="2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 桌球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zh-TW" altLang="en-US" sz="2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 美術與漫畫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zh-TW" altLang="en-US" sz="2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 足球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zh-TW" altLang="en-US" sz="2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 兒童舞蹈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zh-TW" altLang="en-US" sz="2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 科學佳</a:t>
            </a:r>
            <a:endParaRPr lang="en-US" altLang="zh-TW" sz="2800" b="1" dirty="0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zh-TW" altLang="en-US" sz="2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 快樂小木匠</a:t>
            </a:r>
            <a:endParaRPr lang="en-US" altLang="zh-TW" sz="2800" b="1" dirty="0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zh-TW" sz="2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 MV</a:t>
            </a:r>
            <a:r>
              <a:rPr lang="zh-TW" altLang="en-US" sz="2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熱舞社</a:t>
            </a:r>
            <a:r>
              <a:rPr lang="en-US" altLang="zh-TW" sz="2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……</a:t>
            </a:r>
            <a:r>
              <a:rPr lang="zh-TW" altLang="en-US" sz="2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    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寒暑假社團及營隊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altLang="zh-TW" dirty="0">
              <a:solidFill>
                <a:srgbClr val="CCFFFF"/>
              </a:solidFill>
              <a:ea typeface="細明體" pitchFamily="49" charset="-120"/>
            </a:endParaRPr>
          </a:p>
        </p:txBody>
      </p:sp>
      <p:pic>
        <p:nvPicPr>
          <p:cNvPr id="8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25" y="5545138"/>
            <a:ext cx="1857375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556792"/>
            <a:ext cx="6782744" cy="38164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/>
          </p:cNvSpPr>
          <p:nvPr>
            <p:ph type="title"/>
          </p:nvPr>
        </p:nvSpPr>
        <p:spPr>
          <a:xfrm>
            <a:off x="1763713" y="0"/>
            <a:ext cx="5029200" cy="1143000"/>
          </a:xfrm>
        </p:spPr>
        <p:txBody>
          <a:bodyPr/>
          <a:lstStyle/>
          <a:p>
            <a:pPr eaLnBrk="1" hangingPunct="1"/>
            <a:r>
              <a:rPr lang="zh-TW" altLang="en-US" sz="5600">
                <a:solidFill>
                  <a:srgbClr val="FF3300"/>
                </a:solidFill>
                <a:ea typeface="標楷體" pitchFamily="65" charset="-120"/>
              </a:rPr>
              <a:t>七、環境教育</a:t>
            </a:r>
          </a:p>
        </p:txBody>
      </p:sp>
      <p:sp>
        <p:nvSpPr>
          <p:cNvPr id="33796" name="Rectangle 3"/>
          <p:cNvSpPr>
            <a:spLocks noGrp="1"/>
          </p:cNvSpPr>
          <p:nvPr>
            <p:ph type="body" idx="1"/>
          </p:nvPr>
        </p:nvSpPr>
        <p:spPr>
          <a:xfrm>
            <a:off x="171450" y="1484313"/>
            <a:ext cx="2736850" cy="4114800"/>
          </a:xfrm>
        </p:spPr>
        <p:txBody>
          <a:bodyPr/>
          <a:lstStyle/>
          <a:p>
            <a:pPr eaLnBrk="1" hangingPunct="1"/>
            <a:r>
              <a:rPr lang="zh-TW" altLang="en-US" sz="4000" b="1" dirty="0">
                <a:solidFill>
                  <a:schemeClr val="hlink"/>
                </a:solidFill>
                <a:ea typeface="標楷體" pitchFamily="65" charset="-120"/>
              </a:rPr>
              <a:t>垃圾分類</a:t>
            </a:r>
          </a:p>
          <a:p>
            <a:pPr eaLnBrk="1" hangingPunct="1"/>
            <a:r>
              <a:rPr lang="zh-TW" altLang="en-US" sz="4000" b="1" dirty="0">
                <a:solidFill>
                  <a:schemeClr val="hlink"/>
                </a:solidFill>
                <a:ea typeface="標楷體" pitchFamily="65" charset="-120"/>
              </a:rPr>
              <a:t>資源回收</a:t>
            </a:r>
          </a:p>
          <a:p>
            <a:pPr eaLnBrk="1" hangingPunct="1"/>
            <a:r>
              <a:rPr lang="zh-TW" altLang="en-US" sz="4000" b="1" dirty="0">
                <a:solidFill>
                  <a:schemeClr val="hlink"/>
                </a:solidFill>
                <a:ea typeface="標楷體" pitchFamily="65" charset="-120"/>
              </a:rPr>
              <a:t>減塑生活</a:t>
            </a:r>
            <a:endParaRPr lang="en-US" altLang="zh-TW" sz="4000" b="1" dirty="0">
              <a:solidFill>
                <a:schemeClr val="hlink"/>
              </a:solidFill>
              <a:ea typeface="標楷體" pitchFamily="65" charset="-120"/>
            </a:endParaRPr>
          </a:p>
          <a:p>
            <a:pPr eaLnBrk="1" hangingPunct="1"/>
            <a:r>
              <a:rPr lang="zh-TW" altLang="en-US" sz="4000" b="1" dirty="0">
                <a:solidFill>
                  <a:schemeClr val="hlink"/>
                </a:solidFill>
                <a:ea typeface="標楷體" pitchFamily="65" charset="-120"/>
              </a:rPr>
              <a:t>節能減碳</a:t>
            </a:r>
          </a:p>
          <a:p>
            <a:pPr eaLnBrk="1" hangingPunct="1"/>
            <a:r>
              <a:rPr lang="zh-TW" altLang="en-US" sz="4000" b="1" dirty="0">
                <a:solidFill>
                  <a:schemeClr val="hlink"/>
                </a:solidFill>
                <a:ea typeface="標楷體" pitchFamily="65" charset="-120"/>
              </a:rPr>
              <a:t>生態教育</a:t>
            </a:r>
            <a:endParaRPr lang="en-US" altLang="zh-TW" sz="4000" b="1" dirty="0">
              <a:solidFill>
                <a:schemeClr val="hlink"/>
              </a:solidFill>
              <a:ea typeface="標楷體" pitchFamily="65" charset="-120"/>
            </a:endParaRPr>
          </a:p>
          <a:p>
            <a:pPr eaLnBrk="1" hangingPunct="1"/>
            <a:r>
              <a:rPr lang="zh-TW" altLang="en-US" sz="4000" b="1" dirty="0">
                <a:solidFill>
                  <a:schemeClr val="hlink"/>
                </a:solidFill>
                <a:ea typeface="標楷體" pitchFamily="65" charset="-120"/>
              </a:rPr>
              <a:t>空品宣導</a:t>
            </a:r>
          </a:p>
          <a:p>
            <a:pPr eaLnBrk="1" hangingPunct="1"/>
            <a:endParaRPr lang="en-US" altLang="zh-TW" b="1" dirty="0">
              <a:solidFill>
                <a:schemeClr val="hlink"/>
              </a:solidFill>
            </a:endParaRPr>
          </a:p>
        </p:txBody>
      </p:sp>
      <p:pic>
        <p:nvPicPr>
          <p:cNvPr id="8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025" y="5599113"/>
            <a:ext cx="1857375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87" y="1639050"/>
            <a:ext cx="6037728" cy="4526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 idx="4294967295"/>
          </p:nvPr>
        </p:nvSpPr>
        <p:spPr>
          <a:xfrm>
            <a:off x="-252413" y="260350"/>
            <a:ext cx="8229601" cy="1143000"/>
          </a:xfrm>
        </p:spPr>
        <p:txBody>
          <a:bodyPr/>
          <a:lstStyle/>
          <a:p>
            <a:pPr eaLnBrk="1" hangingPunct="1"/>
            <a:r>
              <a:rPr lang="zh-TW" altLang="en-US" sz="5600">
                <a:solidFill>
                  <a:srgbClr val="FF3300"/>
                </a:solidFill>
                <a:ea typeface="標楷體" pitchFamily="65" charset="-120"/>
              </a:rPr>
              <a:t>八、導師</a:t>
            </a:r>
          </a:p>
        </p:txBody>
      </p:sp>
      <p:sp>
        <p:nvSpPr>
          <p:cNvPr id="34819" name="Rectangle 3"/>
          <p:cNvSpPr>
            <a:spLocks noGrp="1"/>
          </p:cNvSpPr>
          <p:nvPr>
            <p:ph type="body" idx="4294967295"/>
          </p:nvPr>
        </p:nvSpPr>
        <p:spPr>
          <a:xfrm>
            <a:off x="0" y="2005013"/>
            <a:ext cx="8229600" cy="4525962"/>
          </a:xfrm>
        </p:spPr>
        <p:txBody>
          <a:bodyPr/>
          <a:lstStyle/>
          <a:p>
            <a:pPr eaLnBrk="1" hangingPunct="1"/>
            <a:r>
              <a:rPr lang="zh-TW" altLang="en-US" sz="4000" b="1">
                <a:solidFill>
                  <a:schemeClr val="hlink"/>
                </a:solidFill>
                <a:ea typeface="標楷體" pitchFamily="65" charset="-120"/>
              </a:rPr>
              <a:t>導師的角色</a:t>
            </a:r>
          </a:p>
          <a:p>
            <a:pPr eaLnBrk="1" hangingPunct="1"/>
            <a:r>
              <a:rPr lang="zh-TW" altLang="en-US" sz="4000" b="1">
                <a:solidFill>
                  <a:schemeClr val="hlink"/>
                </a:solidFill>
                <a:ea typeface="標楷體" pitchFamily="65" charset="-120"/>
              </a:rPr>
              <a:t>導師的功能</a:t>
            </a:r>
          </a:p>
          <a:p>
            <a:pPr eaLnBrk="1" hangingPunct="1"/>
            <a:r>
              <a:rPr lang="zh-TW" altLang="en-US" sz="4000" b="1">
                <a:solidFill>
                  <a:schemeClr val="hlink"/>
                </a:solidFill>
                <a:ea typeface="標楷體" pitchFamily="65" charset="-120"/>
              </a:rPr>
              <a:t>導師的期望</a:t>
            </a:r>
          </a:p>
          <a:p>
            <a:pPr eaLnBrk="1" hangingPunct="1"/>
            <a:r>
              <a:rPr lang="zh-TW" altLang="en-US" sz="4000" b="1">
                <a:solidFill>
                  <a:schemeClr val="hlink"/>
                </a:solidFill>
                <a:ea typeface="標楷體" pitchFamily="65" charset="-120"/>
              </a:rPr>
              <a:t>特殊的需求</a:t>
            </a:r>
          </a:p>
        </p:txBody>
      </p:sp>
      <p:pic>
        <p:nvPicPr>
          <p:cNvPr id="5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5072063"/>
            <a:ext cx="1857375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628800"/>
            <a:ext cx="5763239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 idx="4294967295"/>
          </p:nvPr>
        </p:nvSpPr>
        <p:spPr>
          <a:xfrm>
            <a:off x="138113" y="260350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5600" dirty="0">
                <a:solidFill>
                  <a:srgbClr val="FF3300"/>
                </a:solidFill>
                <a:ea typeface="標楷體" pitchFamily="65" charset="-120"/>
              </a:rPr>
              <a:t>九、校園安全</a:t>
            </a:r>
            <a:r>
              <a:rPr lang="en-US" altLang="zh-TW" sz="5600" dirty="0">
                <a:solidFill>
                  <a:srgbClr val="FF3300"/>
                </a:solidFill>
                <a:ea typeface="標楷體" pitchFamily="65" charset="-120"/>
              </a:rPr>
              <a:t>-</a:t>
            </a:r>
            <a:r>
              <a:rPr lang="zh-TW" altLang="en-US" sz="5600" dirty="0">
                <a:solidFill>
                  <a:srgbClr val="FF3300"/>
                </a:solidFill>
                <a:ea typeface="標楷體" pitchFamily="65" charset="-120"/>
              </a:rPr>
              <a:t>門禁管理</a:t>
            </a:r>
            <a:r>
              <a:rPr lang="zh-TW" altLang="en-US" dirty="0"/>
              <a:t> </a:t>
            </a:r>
          </a:p>
        </p:txBody>
      </p:sp>
      <p:sp>
        <p:nvSpPr>
          <p:cNvPr id="25603" name="Rectangle 3"/>
          <p:cNvSpPr>
            <a:spLocks noGrp="1"/>
          </p:cNvSpPr>
          <p:nvPr>
            <p:ph type="body" idx="4294967295"/>
          </p:nvPr>
        </p:nvSpPr>
        <p:spPr>
          <a:xfrm>
            <a:off x="251520" y="1196752"/>
            <a:ext cx="8429625" cy="5516562"/>
          </a:xfrm>
          <a:solidFill>
            <a:srgbClr val="E9F5DB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sz="2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來賓請至警衛室登記換證，進出校園請佩戴識別證</a:t>
            </a:r>
          </a:p>
          <a:p>
            <a:pPr>
              <a:lnSpc>
                <a:spcPct val="90000"/>
              </a:lnSpc>
            </a:pPr>
            <a:r>
              <a:rPr lang="zh-TW" altLang="en-US" sz="2800" b="1" dirty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親友辦理會客，警衛將先查證身份及詢問到校事由，通知班級導師或代理人員，避免家屬直接入班，將由行政辦公室人員等陪同學生與訪客見面。</a:t>
            </a:r>
          </a:p>
          <a:p>
            <a:pPr>
              <a:lnSpc>
                <a:spcPct val="90000"/>
              </a:lnSpc>
            </a:pPr>
            <a:r>
              <a:rPr lang="zh-TW" altLang="en-US" sz="2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學生因身體不適需由家長接離校，請家長配合於警衛室前等候，待警衛通知導師，協助學生完成請假手續再行接離，避免學生獨自在前庭等候多時；如需至健康中心，也請稍候由警衛或行政辦公室人員帶領。</a:t>
            </a:r>
          </a:p>
          <a:p>
            <a:pPr>
              <a:lnSpc>
                <a:spcPct val="90000"/>
              </a:lnSpc>
            </a:pPr>
            <a:r>
              <a:rPr lang="zh-TW" altLang="en-US" sz="2800" b="1" dirty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如因特殊需要需長期提早離校，請辦理「提早離校申請書」，並配戴識別證於前庭等候。</a:t>
            </a:r>
            <a:r>
              <a:rPr lang="zh-TW" altLang="en-US" sz="2800" dirty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sz="2800" dirty="0">
              <a:solidFill>
                <a:srgbClr val="0066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目前因防疫非常時期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家長暫不入校</a:t>
            </a: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除特殊或緊急情況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0" y="5545138"/>
            <a:ext cx="1857375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1981200" y="0"/>
            <a:ext cx="5029200" cy="1143000"/>
          </a:xfrm>
        </p:spPr>
        <p:txBody>
          <a:bodyPr/>
          <a:lstStyle/>
          <a:p>
            <a:pPr eaLnBrk="1" hangingPunct="1"/>
            <a:r>
              <a:rPr lang="zh-TW" altLang="en-US" sz="5600">
                <a:solidFill>
                  <a:srgbClr val="FF3300"/>
                </a:solidFill>
                <a:ea typeface="標楷體" pitchFamily="65" charset="-120"/>
              </a:rPr>
              <a:t>十、結語</a:t>
            </a:r>
          </a:p>
        </p:txBody>
      </p:sp>
      <p:sp>
        <p:nvSpPr>
          <p:cNvPr id="36867" name="Oval 6"/>
          <p:cNvSpPr>
            <a:spLocks noChangeArrowheads="1"/>
          </p:cNvSpPr>
          <p:nvPr/>
        </p:nvSpPr>
        <p:spPr bwMode="auto">
          <a:xfrm>
            <a:off x="1392238" y="1250950"/>
            <a:ext cx="2182812" cy="2076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vert="eaVert" wrap="none" anchor="ctr">
            <a:flatTx/>
          </a:bodyPr>
          <a:lstStyle/>
          <a:p>
            <a:pPr algn="ctr" eaLnBrk="1" hangingPunct="1"/>
            <a:endParaRPr lang="zh-TW" altLang="zh-TW" sz="4800" b="1"/>
          </a:p>
        </p:txBody>
      </p:sp>
      <p:sp>
        <p:nvSpPr>
          <p:cNvPr id="36868" name="Oval 7"/>
          <p:cNvSpPr>
            <a:spLocks noChangeArrowheads="1"/>
          </p:cNvSpPr>
          <p:nvPr/>
        </p:nvSpPr>
        <p:spPr bwMode="auto">
          <a:xfrm rot="2700000">
            <a:off x="5310981" y="4145757"/>
            <a:ext cx="2182813" cy="2076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eaLnBrk="1" hangingPunct="1"/>
            <a:endParaRPr lang="zh-TW" altLang="en-US"/>
          </a:p>
        </p:txBody>
      </p:sp>
      <p:sp>
        <p:nvSpPr>
          <p:cNvPr id="36869" name="Oval 9"/>
          <p:cNvSpPr>
            <a:spLocks noChangeArrowheads="1"/>
          </p:cNvSpPr>
          <p:nvPr/>
        </p:nvSpPr>
        <p:spPr bwMode="auto">
          <a:xfrm rot="1893686">
            <a:off x="1508125" y="4175125"/>
            <a:ext cx="2182813" cy="2076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CC66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endParaRPr lang="zh-TW" altLang="zh-TW"/>
          </a:p>
        </p:txBody>
      </p:sp>
      <p:sp>
        <p:nvSpPr>
          <p:cNvPr id="36870" name="Rectangle 11"/>
          <p:cNvSpPr>
            <a:spLocks noChangeArrowheads="1"/>
          </p:cNvSpPr>
          <p:nvPr/>
        </p:nvSpPr>
        <p:spPr bwMode="auto">
          <a:xfrm>
            <a:off x="3492500" y="2708275"/>
            <a:ext cx="1943100" cy="19446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CCFF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r>
              <a:rPr lang="zh-TW" altLang="en-US" sz="4800" b="1">
                <a:latin typeface="標楷體" pitchFamily="65" charset="-120"/>
                <a:ea typeface="標楷體" pitchFamily="65" charset="-120"/>
              </a:rPr>
              <a:t>高原</a:t>
            </a:r>
          </a:p>
          <a:p>
            <a:pPr algn="ctr" eaLnBrk="1" hangingPunct="1"/>
            <a:r>
              <a:rPr lang="zh-TW" altLang="en-US" sz="4800" b="1">
                <a:latin typeface="標楷體" pitchFamily="65" charset="-120"/>
                <a:ea typeface="標楷體" pitchFamily="65" charset="-120"/>
              </a:rPr>
              <a:t>兒童</a:t>
            </a:r>
          </a:p>
        </p:txBody>
      </p:sp>
      <p:sp>
        <p:nvSpPr>
          <p:cNvPr id="36871" name="Oval 8"/>
          <p:cNvSpPr>
            <a:spLocks noChangeArrowheads="1"/>
          </p:cNvSpPr>
          <p:nvPr/>
        </p:nvSpPr>
        <p:spPr bwMode="auto">
          <a:xfrm rot="2700000">
            <a:off x="5380832" y="1239043"/>
            <a:ext cx="2171700" cy="20875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CC66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 anchor="ctr">
            <a:flatTx/>
          </a:bodyPr>
          <a:lstStyle/>
          <a:p>
            <a:pPr eaLnBrk="1" hangingPunct="1"/>
            <a:endParaRPr lang="zh-TW" altLang="en-US"/>
          </a:p>
        </p:txBody>
      </p:sp>
      <p:sp>
        <p:nvSpPr>
          <p:cNvPr id="36872" name="Text Box 17"/>
          <p:cNvSpPr txBox="1">
            <a:spLocks noChangeArrowheads="1"/>
          </p:cNvSpPr>
          <p:nvPr/>
        </p:nvSpPr>
        <p:spPr bwMode="auto">
          <a:xfrm>
            <a:off x="1908175" y="4437063"/>
            <a:ext cx="14128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4800" b="1">
                <a:latin typeface="標楷體" pitchFamily="65" charset="-120"/>
                <a:ea typeface="標楷體" pitchFamily="65" charset="-120"/>
              </a:rPr>
              <a:t>多元學習</a:t>
            </a:r>
          </a:p>
        </p:txBody>
      </p:sp>
      <p:sp>
        <p:nvSpPr>
          <p:cNvPr id="36873" name="Text Box 18"/>
          <p:cNvSpPr txBox="1">
            <a:spLocks noChangeArrowheads="1"/>
          </p:cNvSpPr>
          <p:nvPr/>
        </p:nvSpPr>
        <p:spPr bwMode="auto">
          <a:xfrm>
            <a:off x="5795963" y="1484313"/>
            <a:ext cx="14128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4800" b="1">
                <a:latin typeface="標楷體" pitchFamily="65" charset="-120"/>
                <a:ea typeface="標楷體" pitchFamily="65" charset="-120"/>
              </a:rPr>
              <a:t>有禮有品</a:t>
            </a:r>
            <a:endParaRPr lang="zh-TW" altLang="en-US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874" name="Text Box 19"/>
          <p:cNvSpPr txBox="1">
            <a:spLocks noChangeArrowheads="1"/>
          </p:cNvSpPr>
          <p:nvPr/>
        </p:nvSpPr>
        <p:spPr bwMode="auto">
          <a:xfrm>
            <a:off x="5724525" y="4437063"/>
            <a:ext cx="14128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4800" b="1">
                <a:latin typeface="標楷體" pitchFamily="65" charset="-120"/>
                <a:ea typeface="標楷體" pitchFamily="65" charset="-120"/>
              </a:rPr>
              <a:t>快樂成長</a:t>
            </a:r>
            <a:endParaRPr lang="zh-TW" altLang="en-US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875" name="Text Box 20"/>
          <p:cNvSpPr txBox="1">
            <a:spLocks noChangeArrowheads="1"/>
          </p:cNvSpPr>
          <p:nvPr/>
        </p:nvSpPr>
        <p:spPr bwMode="auto">
          <a:xfrm>
            <a:off x="1763713" y="1484313"/>
            <a:ext cx="14128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4800" b="1">
                <a:latin typeface="標楷體" pitchFamily="65" charset="-120"/>
                <a:ea typeface="標楷體" pitchFamily="65" charset="-120"/>
              </a:rPr>
              <a:t>健康活潑</a:t>
            </a:r>
          </a:p>
        </p:txBody>
      </p:sp>
      <p:pic>
        <p:nvPicPr>
          <p:cNvPr id="12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86375"/>
            <a:ext cx="1857375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2"/>
          <p:cNvSpPr>
            <a:spLocks/>
          </p:cNvSpPr>
          <p:nvPr/>
        </p:nvSpPr>
        <p:spPr bwMode="gray">
          <a:xfrm rot="-244099">
            <a:off x="3867150" y="3783013"/>
            <a:ext cx="1425575" cy="935037"/>
          </a:xfrm>
          <a:custGeom>
            <a:avLst/>
            <a:gdLst>
              <a:gd name="T0" fmla="*/ 2147483647 w 797"/>
              <a:gd name="T1" fmla="*/ 0 h 506"/>
              <a:gd name="T2" fmla="*/ 2147483647 w 797"/>
              <a:gd name="T3" fmla="*/ 2147483647 h 506"/>
              <a:gd name="T4" fmla="*/ 2147483647 w 797"/>
              <a:gd name="T5" fmla="*/ 2147483647 h 506"/>
              <a:gd name="T6" fmla="*/ 2147483647 w 797"/>
              <a:gd name="T7" fmla="*/ 2147483647 h 506"/>
              <a:gd name="T8" fmla="*/ 0 w 797"/>
              <a:gd name="T9" fmla="*/ 2147483647 h 506"/>
              <a:gd name="T10" fmla="*/ 2147483647 w 797"/>
              <a:gd name="T11" fmla="*/ 0 h 5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97"/>
              <a:gd name="T19" fmla="*/ 0 h 506"/>
              <a:gd name="T20" fmla="*/ 797 w 797"/>
              <a:gd name="T21" fmla="*/ 506 h 50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97" h="506">
                <a:moveTo>
                  <a:pt x="390" y="0"/>
                </a:moveTo>
                <a:lnTo>
                  <a:pt x="448" y="64"/>
                </a:lnTo>
                <a:lnTo>
                  <a:pt x="797" y="495"/>
                </a:lnTo>
                <a:lnTo>
                  <a:pt x="390" y="355"/>
                </a:lnTo>
                <a:lnTo>
                  <a:pt x="0" y="506"/>
                </a:lnTo>
                <a:lnTo>
                  <a:pt x="390" y="0"/>
                </a:lnTo>
                <a:close/>
              </a:path>
            </a:pathLst>
          </a:custGeom>
          <a:gradFill rotWithShape="1">
            <a:gsLst>
              <a:gs pos="0">
                <a:srgbClr val="9999FF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171" name="Freeform 3"/>
          <p:cNvSpPr>
            <a:spLocks/>
          </p:cNvSpPr>
          <p:nvPr/>
        </p:nvSpPr>
        <p:spPr bwMode="gray">
          <a:xfrm rot="588745">
            <a:off x="4567238" y="2892425"/>
            <a:ext cx="2016125" cy="1135063"/>
          </a:xfrm>
          <a:custGeom>
            <a:avLst/>
            <a:gdLst>
              <a:gd name="T0" fmla="*/ 2147483647 w 1093"/>
              <a:gd name="T1" fmla="*/ 2147483647 h 704"/>
              <a:gd name="T2" fmla="*/ 0 w 1093"/>
              <a:gd name="T3" fmla="*/ 2147483647 h 704"/>
              <a:gd name="T4" fmla="*/ 2147483647 w 1093"/>
              <a:gd name="T5" fmla="*/ 0 h 704"/>
              <a:gd name="T6" fmla="*/ 2147483647 w 1093"/>
              <a:gd name="T7" fmla="*/ 2147483647 h 704"/>
              <a:gd name="T8" fmla="*/ 2147483647 w 1093"/>
              <a:gd name="T9" fmla="*/ 2147483647 h 7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93"/>
              <a:gd name="T16" fmla="*/ 0 h 704"/>
              <a:gd name="T17" fmla="*/ 1093 w 1093"/>
              <a:gd name="T18" fmla="*/ 704 h 7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93" h="704">
                <a:moveTo>
                  <a:pt x="64" y="704"/>
                </a:moveTo>
                <a:lnTo>
                  <a:pt x="0" y="622"/>
                </a:lnTo>
                <a:lnTo>
                  <a:pt x="820" y="0"/>
                </a:lnTo>
                <a:lnTo>
                  <a:pt x="1093" y="453"/>
                </a:lnTo>
                <a:lnTo>
                  <a:pt x="64" y="704"/>
                </a:lnTo>
                <a:close/>
              </a:path>
            </a:pathLst>
          </a:custGeom>
          <a:gradFill rotWithShape="1">
            <a:gsLst>
              <a:gs pos="0">
                <a:srgbClr val="DAB72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17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971550" y="0"/>
            <a:ext cx="7715250" cy="1143000"/>
          </a:xfrm>
        </p:spPr>
        <p:txBody>
          <a:bodyPr/>
          <a:lstStyle/>
          <a:p>
            <a:pPr eaLnBrk="1" hangingPunct="1"/>
            <a:r>
              <a:rPr kumimoji="0" lang="zh-TW" altLang="en-US" sz="4000" b="1">
                <a:solidFill>
                  <a:srgbClr val="006600"/>
                </a:solidFill>
                <a:ea typeface="標楷體" pitchFamily="65" charset="-120"/>
              </a:rPr>
              <a:t>學校行政團隊（國小部）</a:t>
            </a:r>
            <a:endParaRPr lang="zh-TW" altLang="en-US" sz="4000" b="1">
              <a:solidFill>
                <a:srgbClr val="006600"/>
              </a:solidFill>
              <a:ea typeface="標楷體" pitchFamily="65" charset="-120"/>
            </a:endParaRPr>
          </a:p>
        </p:txBody>
      </p:sp>
      <p:grpSp>
        <p:nvGrpSpPr>
          <p:cNvPr id="7173" name="Group 6"/>
          <p:cNvGrpSpPr>
            <a:grpSpLocks/>
          </p:cNvGrpSpPr>
          <p:nvPr/>
        </p:nvGrpSpPr>
        <p:grpSpPr bwMode="auto">
          <a:xfrm>
            <a:off x="179388" y="4221163"/>
            <a:ext cx="2257425" cy="2257425"/>
            <a:chOff x="867" y="738"/>
            <a:chExt cx="1422" cy="1422"/>
          </a:xfrm>
        </p:grpSpPr>
        <p:sp>
          <p:nvSpPr>
            <p:cNvPr id="7196" name="Oval 7"/>
            <p:cNvSpPr>
              <a:spLocks noChangeArrowheads="1"/>
            </p:cNvSpPr>
            <p:nvPr/>
          </p:nvSpPr>
          <p:spPr bwMode="gray">
            <a:xfrm>
              <a:off x="867" y="738"/>
              <a:ext cx="1422" cy="1422"/>
            </a:xfrm>
            <a:prstGeom prst="ellipse">
              <a:avLst/>
            </a:prstGeom>
            <a:gradFill rotWithShape="1">
              <a:gsLst>
                <a:gs pos="0">
                  <a:srgbClr val="7C9959"/>
                </a:gs>
                <a:gs pos="100000">
                  <a:srgbClr val="A3C975"/>
                </a:gs>
              </a:gsLst>
              <a:lin ang="2700000" scaled="1"/>
            </a:gradFill>
            <a:ln w="38100" algn="ctr">
              <a:solidFill>
                <a:srgbClr val="DDDDD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n-cs"/>
              </a:endParaRPr>
            </a:p>
          </p:txBody>
        </p:sp>
        <p:sp>
          <p:nvSpPr>
            <p:cNvPr id="7197" name="Oval 8"/>
            <p:cNvSpPr>
              <a:spLocks noChangeArrowheads="1"/>
            </p:cNvSpPr>
            <p:nvPr/>
          </p:nvSpPr>
          <p:spPr bwMode="gray">
            <a:xfrm>
              <a:off x="909" y="774"/>
              <a:ext cx="1337" cy="1348"/>
            </a:xfrm>
            <a:prstGeom prst="ellipse">
              <a:avLst/>
            </a:prstGeom>
            <a:gradFill rotWithShape="1">
              <a:gsLst>
                <a:gs pos="0">
                  <a:srgbClr val="A3C975"/>
                </a:gs>
                <a:gs pos="100000">
                  <a:srgbClr val="7C9959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n-cs"/>
              </a:endParaRPr>
            </a:p>
          </p:txBody>
        </p:sp>
      </p:grpSp>
      <p:sp>
        <p:nvSpPr>
          <p:cNvPr id="7174" name="Rectangle 9"/>
          <p:cNvSpPr>
            <a:spLocks noChangeArrowheads="1"/>
          </p:cNvSpPr>
          <p:nvPr/>
        </p:nvSpPr>
        <p:spPr bwMode="gray">
          <a:xfrm>
            <a:off x="323850" y="5156200"/>
            <a:ext cx="1946275" cy="1096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‧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事務組長</a:t>
            </a: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‧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文書組長</a:t>
            </a: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‧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出納幹事</a:t>
            </a:r>
          </a:p>
        </p:txBody>
      </p:sp>
      <p:grpSp>
        <p:nvGrpSpPr>
          <p:cNvPr id="7175" name="Group 10"/>
          <p:cNvGrpSpPr>
            <a:grpSpLocks/>
          </p:cNvGrpSpPr>
          <p:nvPr/>
        </p:nvGrpSpPr>
        <p:grpSpPr bwMode="auto">
          <a:xfrm>
            <a:off x="5940425" y="1484313"/>
            <a:ext cx="2257425" cy="2257425"/>
            <a:chOff x="867" y="738"/>
            <a:chExt cx="1422" cy="1422"/>
          </a:xfrm>
        </p:grpSpPr>
        <p:sp>
          <p:nvSpPr>
            <p:cNvPr id="7194" name="Oval 11"/>
            <p:cNvSpPr>
              <a:spLocks noChangeArrowheads="1"/>
            </p:cNvSpPr>
            <p:nvPr/>
          </p:nvSpPr>
          <p:spPr bwMode="gray">
            <a:xfrm>
              <a:off x="867" y="738"/>
              <a:ext cx="1422" cy="1422"/>
            </a:xfrm>
            <a:prstGeom prst="ellipse">
              <a:avLst/>
            </a:prstGeom>
            <a:gradFill rotWithShape="1">
              <a:gsLst>
                <a:gs pos="0">
                  <a:srgbClr val="A19D57"/>
                </a:gs>
                <a:gs pos="100000">
                  <a:srgbClr val="D3CE73"/>
                </a:gs>
              </a:gsLst>
              <a:lin ang="2700000" scaled="1"/>
            </a:gradFill>
            <a:ln w="38100" algn="ctr">
              <a:solidFill>
                <a:srgbClr val="DDDDD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n-cs"/>
              </a:endParaRPr>
            </a:p>
          </p:txBody>
        </p:sp>
        <p:sp>
          <p:nvSpPr>
            <p:cNvPr id="7195" name="Oval 12"/>
            <p:cNvSpPr>
              <a:spLocks noChangeArrowheads="1"/>
            </p:cNvSpPr>
            <p:nvPr/>
          </p:nvSpPr>
          <p:spPr bwMode="gray">
            <a:xfrm>
              <a:off x="909" y="774"/>
              <a:ext cx="1337" cy="1348"/>
            </a:xfrm>
            <a:prstGeom prst="ellipse">
              <a:avLst/>
            </a:prstGeom>
            <a:gradFill rotWithShape="1">
              <a:gsLst>
                <a:gs pos="0">
                  <a:srgbClr val="D3CE73"/>
                </a:gs>
                <a:gs pos="100000">
                  <a:srgbClr val="A19D5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n-cs"/>
              </a:endParaRPr>
            </a:p>
          </p:txBody>
        </p:sp>
      </p:grpSp>
      <p:sp>
        <p:nvSpPr>
          <p:cNvPr id="7176" name="Rectangle 13"/>
          <p:cNvSpPr>
            <a:spLocks noChangeArrowheads="1"/>
          </p:cNvSpPr>
          <p:nvPr/>
        </p:nvSpPr>
        <p:spPr bwMode="gray">
          <a:xfrm>
            <a:off x="6011863" y="2492375"/>
            <a:ext cx="1946275" cy="1096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‧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訓育組長</a:t>
            </a: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‧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體育組長</a:t>
            </a: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‧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衛生組長</a:t>
            </a:r>
          </a:p>
        </p:txBody>
      </p:sp>
      <p:grpSp>
        <p:nvGrpSpPr>
          <p:cNvPr id="7177" name="Group 14"/>
          <p:cNvGrpSpPr>
            <a:grpSpLocks/>
          </p:cNvGrpSpPr>
          <p:nvPr/>
        </p:nvGrpSpPr>
        <p:grpSpPr bwMode="auto">
          <a:xfrm>
            <a:off x="179388" y="1484313"/>
            <a:ext cx="2257425" cy="2257425"/>
            <a:chOff x="867" y="738"/>
            <a:chExt cx="1422" cy="1422"/>
          </a:xfrm>
        </p:grpSpPr>
        <p:sp>
          <p:nvSpPr>
            <p:cNvPr id="7192" name="Oval 15"/>
            <p:cNvSpPr>
              <a:spLocks noChangeArrowheads="1"/>
            </p:cNvSpPr>
            <p:nvPr/>
          </p:nvSpPr>
          <p:spPr bwMode="gray">
            <a:xfrm>
              <a:off x="867" y="738"/>
              <a:ext cx="1422" cy="1422"/>
            </a:xfrm>
            <a:prstGeom prst="ellipse">
              <a:avLst/>
            </a:prstGeom>
            <a:gradFill rotWithShape="1">
              <a:gsLst>
                <a:gs pos="0">
                  <a:srgbClr val="7474C2"/>
                </a:gs>
                <a:gs pos="100000">
                  <a:srgbClr val="9999FF"/>
                </a:gs>
              </a:gsLst>
              <a:lin ang="2700000" scaled="1"/>
            </a:gradFill>
            <a:ln w="38100" algn="ctr">
              <a:solidFill>
                <a:srgbClr val="DDDDD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n-cs"/>
              </a:endParaRPr>
            </a:p>
          </p:txBody>
        </p:sp>
        <p:sp>
          <p:nvSpPr>
            <p:cNvPr id="7193" name="Oval 16"/>
            <p:cNvSpPr>
              <a:spLocks noChangeArrowheads="1"/>
            </p:cNvSpPr>
            <p:nvPr/>
          </p:nvSpPr>
          <p:spPr bwMode="gray">
            <a:xfrm>
              <a:off x="909" y="774"/>
              <a:ext cx="1337" cy="1348"/>
            </a:xfrm>
            <a:prstGeom prst="ellipse">
              <a:avLst/>
            </a:prstGeom>
            <a:gradFill rotWithShape="1">
              <a:gsLst>
                <a:gs pos="0">
                  <a:srgbClr val="9999FF"/>
                </a:gs>
                <a:gs pos="100000">
                  <a:srgbClr val="7474C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n-cs"/>
              </a:endParaRPr>
            </a:p>
          </p:txBody>
        </p:sp>
      </p:grpSp>
      <p:sp>
        <p:nvSpPr>
          <p:cNvPr id="7178" name="Rectangle 17"/>
          <p:cNvSpPr>
            <a:spLocks noChangeArrowheads="1"/>
          </p:cNvSpPr>
          <p:nvPr/>
        </p:nvSpPr>
        <p:spPr bwMode="gray">
          <a:xfrm>
            <a:off x="250825" y="2492375"/>
            <a:ext cx="1946275" cy="1096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‧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教學組長</a:t>
            </a: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‧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註冊組長</a:t>
            </a: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‧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標楷體" pitchFamily="65" charset="-120"/>
                <a:cs typeface="+mn-cs"/>
              </a:rPr>
              <a:t>資訊組長</a:t>
            </a:r>
          </a:p>
        </p:txBody>
      </p:sp>
      <p:sp>
        <p:nvSpPr>
          <p:cNvPr id="7179" name="Text Box 18"/>
          <p:cNvSpPr txBox="1">
            <a:spLocks noChangeArrowheads="1"/>
          </p:cNvSpPr>
          <p:nvPr/>
        </p:nvSpPr>
        <p:spPr bwMode="gray">
          <a:xfrm>
            <a:off x="3276600" y="1125538"/>
            <a:ext cx="2643188" cy="646112"/>
          </a:xfrm>
          <a:prstGeom prst="rect">
            <a:avLst/>
          </a:prstGeom>
          <a:gradFill rotWithShape="1">
            <a:gsLst>
              <a:gs pos="0">
                <a:srgbClr val="FECEF9"/>
              </a:gs>
              <a:gs pos="100000">
                <a:srgbClr val="CCECF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3D069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校長</a:t>
            </a:r>
            <a:r>
              <a:rPr kumimoji="0" lang="en-US" altLang="zh-TW" sz="3200" b="1" i="0" u="none" strike="noStrike" kern="1200" cap="none" spc="0" normalizeH="0" baseline="0" noProof="0">
                <a:ln>
                  <a:noFill/>
                </a:ln>
                <a:solidFill>
                  <a:srgbClr val="3D069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-</a:t>
            </a: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3D069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林志展</a:t>
            </a:r>
          </a:p>
        </p:txBody>
      </p:sp>
      <p:sp>
        <p:nvSpPr>
          <p:cNvPr id="306196" name="Rectangle 20"/>
          <p:cNvSpPr>
            <a:spLocks noChangeArrowheads="1"/>
          </p:cNvSpPr>
          <p:nvPr/>
        </p:nvSpPr>
        <p:spPr bwMode="black">
          <a:xfrm>
            <a:off x="2928938" y="4500563"/>
            <a:ext cx="1836737" cy="830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3300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標楷體" pitchFamily="65" charset="-120"/>
                <a:cs typeface="+mn-cs"/>
              </a:rPr>
              <a:t>教務主任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標楷體" pitchFamily="65" charset="-120"/>
                <a:cs typeface="+mn-cs"/>
              </a:rPr>
              <a:t>古志騰</a:t>
            </a:r>
          </a:p>
        </p:txBody>
      </p:sp>
      <p:sp>
        <p:nvSpPr>
          <p:cNvPr id="306199" name="Rectangle 23"/>
          <p:cNvSpPr>
            <a:spLocks noChangeArrowheads="1"/>
          </p:cNvSpPr>
          <p:nvPr/>
        </p:nvSpPr>
        <p:spPr bwMode="black">
          <a:xfrm>
            <a:off x="6156325" y="1628775"/>
            <a:ext cx="1836738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3300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標楷體" pitchFamily="65" charset="-120"/>
                <a:cs typeface="+mn-cs"/>
              </a:rPr>
              <a:t>學務主任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標楷體" pitchFamily="65" charset="-120"/>
                <a:cs typeface="+mn-cs"/>
              </a:rPr>
              <a:t>吳敏惠</a:t>
            </a:r>
          </a:p>
        </p:txBody>
      </p:sp>
      <p:sp>
        <p:nvSpPr>
          <p:cNvPr id="306200" name="Rectangle 24"/>
          <p:cNvSpPr>
            <a:spLocks noChangeArrowheads="1"/>
          </p:cNvSpPr>
          <p:nvPr/>
        </p:nvSpPr>
        <p:spPr bwMode="black">
          <a:xfrm>
            <a:off x="395288" y="4337050"/>
            <a:ext cx="1836737" cy="157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3300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標楷體" pitchFamily="65" charset="-120"/>
                <a:cs typeface="+mn-cs"/>
              </a:rPr>
              <a:t>總務主任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標楷體" pitchFamily="65" charset="-120"/>
                <a:cs typeface="+mn-cs"/>
              </a:rPr>
              <a:t>朱金坤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標楷體" pitchFamily="65" charset="-120"/>
              <a:cs typeface="+mn-cs"/>
            </a:endParaRPr>
          </a:p>
        </p:txBody>
      </p:sp>
      <p:pic>
        <p:nvPicPr>
          <p:cNvPr id="36893" name="Picture 29" descr="總務主任  朱金坤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653136"/>
            <a:ext cx="1440159" cy="1578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42" name="圖片 10" descr="橄欖寶保有穿衣服去背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8913"/>
            <a:ext cx="1547813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5917708" y="4355480"/>
            <a:ext cx="2232248" cy="2160239"/>
            <a:chOff x="867" y="738"/>
            <a:chExt cx="1422" cy="1422"/>
          </a:xfrm>
          <a:blipFill dpi="0" rotWithShape="1">
            <a:blip r:embed="rId4">
              <a:alphaModFix amt="44000"/>
            </a:blip>
            <a:srcRect/>
            <a:tile tx="0" ty="0" sx="100000" sy="100000" flip="none" algn="tl"/>
          </a:blipFill>
        </p:grpSpPr>
        <p:sp>
          <p:nvSpPr>
            <p:cNvPr id="32" name="Oval 11"/>
            <p:cNvSpPr>
              <a:spLocks noChangeArrowheads="1"/>
            </p:cNvSpPr>
            <p:nvPr/>
          </p:nvSpPr>
          <p:spPr bwMode="gray">
            <a:xfrm>
              <a:off x="867" y="738"/>
              <a:ext cx="1422" cy="1422"/>
            </a:xfrm>
            <a:prstGeom prst="ellipse">
              <a:avLst/>
            </a:prstGeom>
            <a:grpFill/>
            <a:ln w="38100" algn="ctr">
              <a:solidFill>
                <a:srgbClr val="DDDDD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n-cs"/>
              </a:endParaRPr>
            </a:p>
          </p:txBody>
        </p:sp>
        <p:sp>
          <p:nvSpPr>
            <p:cNvPr id="33" name="Oval 12"/>
            <p:cNvSpPr>
              <a:spLocks noChangeArrowheads="1"/>
            </p:cNvSpPr>
            <p:nvPr/>
          </p:nvSpPr>
          <p:spPr bwMode="gray">
            <a:xfrm>
              <a:off x="909" y="774"/>
              <a:ext cx="1337" cy="1348"/>
            </a:xfrm>
            <a:prstGeom prst="ellipse">
              <a:avLst/>
            </a:prstGeom>
            <a:grpFill/>
            <a:ln w="3810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SimSun" pitchFamily="2" charset="-122"/>
                <a:cs typeface="+mn-cs"/>
              </a:endParaRPr>
            </a:p>
          </p:txBody>
        </p:sp>
      </p:grpSp>
      <p:sp>
        <p:nvSpPr>
          <p:cNvPr id="34" name="Rectangle 23"/>
          <p:cNvSpPr>
            <a:spLocks noChangeArrowheads="1"/>
          </p:cNvSpPr>
          <p:nvPr/>
        </p:nvSpPr>
        <p:spPr bwMode="black">
          <a:xfrm>
            <a:off x="6084888" y="4508500"/>
            <a:ext cx="1908175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3300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標楷體" pitchFamily="65" charset="-120"/>
                <a:cs typeface="+mn-cs"/>
              </a:rPr>
              <a:t>輔導主任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標楷體" pitchFamily="65" charset="-120"/>
                <a:cs typeface="+mn-cs"/>
              </a:rPr>
              <a:t>石彩萍</a:t>
            </a:r>
          </a:p>
        </p:txBody>
      </p:sp>
      <p:pic>
        <p:nvPicPr>
          <p:cNvPr id="8218" name="圖片 34" descr="志騰沙龍照4.jpg"/>
          <p:cNvPicPr>
            <a:picLocks noChangeAspect="1"/>
          </p:cNvPicPr>
          <p:nvPr/>
        </p:nvPicPr>
        <p:blipFill>
          <a:blip r:embed="rId5" cstate="print"/>
          <a:srcRect b="14379"/>
          <a:stretch>
            <a:fillRect/>
          </a:stretch>
        </p:blipFill>
        <p:spPr bwMode="auto">
          <a:xfrm>
            <a:off x="1979712" y="1772816"/>
            <a:ext cx="1321175" cy="1599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圖片 34" descr="01校長-林志展.jpg"/>
          <p:cNvPicPr>
            <a:picLocks noChangeAspect="1"/>
          </p:cNvPicPr>
          <p:nvPr/>
        </p:nvPicPr>
        <p:blipFill>
          <a:blip r:embed="rId6" cstate="print"/>
          <a:srcRect l="11583" t="11411" r="12939" b="10004"/>
          <a:stretch>
            <a:fillRect/>
          </a:stretch>
        </p:blipFill>
        <p:spPr>
          <a:xfrm>
            <a:off x="3347864" y="1916832"/>
            <a:ext cx="252028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Rectangle 23"/>
          <p:cNvSpPr>
            <a:spLocks noChangeArrowheads="1"/>
          </p:cNvSpPr>
          <p:nvPr/>
        </p:nvSpPr>
        <p:spPr bwMode="black">
          <a:xfrm>
            <a:off x="395288" y="1628775"/>
            <a:ext cx="1836737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3300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標楷體" pitchFamily="65" charset="-120"/>
                <a:cs typeface="+mn-cs"/>
              </a:rPr>
              <a:t>教務主任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標楷體" pitchFamily="65" charset="-120"/>
                <a:cs typeface="+mn-cs"/>
              </a:rPr>
              <a:t>古志騰</a:t>
            </a:r>
          </a:p>
        </p:txBody>
      </p:sp>
      <p:pic>
        <p:nvPicPr>
          <p:cNvPr id="39" name="圖片 38" descr="04總務主任吳敏惠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68344" y="1556792"/>
            <a:ext cx="1289018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圖片 36" descr="石彩萍.JPG"/>
          <p:cNvPicPr>
            <a:picLocks noChangeAspect="1"/>
          </p:cNvPicPr>
          <p:nvPr/>
        </p:nvPicPr>
        <p:blipFill>
          <a:blip r:embed="rId8" cstate="print"/>
          <a:srcRect t="7573" b="7242"/>
          <a:stretch>
            <a:fillRect/>
          </a:stretch>
        </p:blipFill>
        <p:spPr>
          <a:xfrm>
            <a:off x="7596336" y="4797152"/>
            <a:ext cx="135249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175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/>
          <p:cNvSpPr>
            <a:spLocks noGrp="1"/>
          </p:cNvSpPr>
          <p:nvPr>
            <p:ph type="title" idx="4294967295"/>
          </p:nvPr>
        </p:nvSpPr>
        <p:spPr>
          <a:xfrm>
            <a:off x="971550" y="260350"/>
            <a:ext cx="6284913" cy="865188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pPr>
              <a:defRPr/>
            </a:pPr>
            <a:r>
              <a:rPr lang="zh-TW" altLang="en-US" b="1" dirty="0">
                <a:solidFill>
                  <a:srgbClr val="022366"/>
                </a:solidFill>
                <a:latin typeface="標楷體" pitchFamily="65" charset="-120"/>
                <a:ea typeface="標楷體" pitchFamily="65" charset="-120"/>
              </a:rPr>
              <a:t>總務處主要工作報告</a:t>
            </a:r>
          </a:p>
        </p:txBody>
      </p:sp>
      <p:pic>
        <p:nvPicPr>
          <p:cNvPr id="3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5938" y="5246688"/>
            <a:ext cx="2278062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資料庫圖表 1"/>
          <p:cNvGraphicFramePr/>
          <p:nvPr/>
        </p:nvGraphicFramePr>
        <p:xfrm>
          <a:off x="395288" y="1096963"/>
          <a:ext cx="7345362" cy="5761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8"/>
          <p:cNvSpPr>
            <a:spLocks noChangeArrowheads="1"/>
          </p:cNvSpPr>
          <p:nvPr/>
        </p:nvSpPr>
        <p:spPr bwMode="auto">
          <a:xfrm>
            <a:off x="4991306" y="6453417"/>
            <a:ext cx="792162" cy="322262"/>
          </a:xfrm>
          <a:prstGeom prst="wedgeRoundRectCallout">
            <a:avLst>
              <a:gd name="adj1" fmla="val -20542"/>
              <a:gd name="adj2" fmla="val -173153"/>
              <a:gd name="adj3" fmla="val 16667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1400" b="1" dirty="0">
                <a:latin typeface="Times New Roman" pitchFamily="18" charset="0"/>
              </a:rPr>
              <a:t>警衛室</a:t>
            </a:r>
            <a:endParaRPr lang="zh-TW" altLang="en-US" sz="1400" dirty="0"/>
          </a:p>
        </p:txBody>
      </p:sp>
      <p:sp>
        <p:nvSpPr>
          <p:cNvPr id="37892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zh-TW" altLang="en-US">
                <a:solidFill>
                  <a:schemeClr val="hlink"/>
                </a:solidFill>
                <a:ea typeface="華康儷雅宋" pitchFamily="1" charset="-120"/>
              </a:rPr>
              <a:t>一、地</a:t>
            </a:r>
          </a:p>
        </p:txBody>
      </p:sp>
      <p:sp>
        <p:nvSpPr>
          <p:cNvPr id="37893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981075"/>
            <a:ext cx="8229600" cy="5145088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altLang="zh-TW" sz="4400" dirty="0">
                <a:solidFill>
                  <a:srgbClr val="FF0000"/>
                </a:solidFill>
                <a:latin typeface="華康儷特圓" pitchFamily="1" charset="-120"/>
                <a:ea typeface="華康儷特圓" pitchFamily="1" charset="-120"/>
              </a:rPr>
              <a:t>(</a:t>
            </a:r>
            <a:r>
              <a:rPr lang="zh-TW" altLang="en-US" sz="4400" dirty="0">
                <a:solidFill>
                  <a:srgbClr val="FF0000"/>
                </a:solidFill>
                <a:latin typeface="華康儷特圓" pitchFamily="1" charset="-120"/>
                <a:ea typeface="華康儷特圓" pitchFamily="1" charset="-120"/>
              </a:rPr>
              <a:t>一</a:t>
            </a:r>
            <a:r>
              <a:rPr lang="en-US" altLang="zh-TW" sz="4400" dirty="0">
                <a:solidFill>
                  <a:srgbClr val="FF0000"/>
                </a:solidFill>
                <a:latin typeface="華康儷特圓" pitchFamily="1" charset="-120"/>
                <a:ea typeface="華康儷特圓" pitchFamily="1" charset="-120"/>
              </a:rPr>
              <a:t>)</a:t>
            </a:r>
            <a:r>
              <a:rPr lang="zh-TW" altLang="en-US" sz="4400" dirty="0">
                <a:solidFill>
                  <a:srgbClr val="FF0000"/>
                </a:solidFill>
                <a:latin typeface="華康儷特圓" pitchFamily="1" charset="-120"/>
                <a:ea typeface="華康儷特圓" pitchFamily="1" charset="-120"/>
              </a:rPr>
              <a:t>學校平面圖</a:t>
            </a:r>
          </a:p>
        </p:txBody>
      </p:sp>
      <p:sp>
        <p:nvSpPr>
          <p:cNvPr id="37894" name="AutoShape 5"/>
          <p:cNvSpPr>
            <a:spLocks noChangeArrowheads="1"/>
          </p:cNvSpPr>
          <p:nvPr/>
        </p:nvSpPr>
        <p:spPr bwMode="auto">
          <a:xfrm>
            <a:off x="5292080" y="2337464"/>
            <a:ext cx="863600" cy="368300"/>
          </a:xfrm>
          <a:prstGeom prst="wedgeRoundRectCallout">
            <a:avLst>
              <a:gd name="adj1" fmla="val -21509"/>
              <a:gd name="adj2" fmla="val 96120"/>
              <a:gd name="adj3" fmla="val 16667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1400" b="1" dirty="0">
                <a:latin typeface="Times New Roman" pitchFamily="18" charset="0"/>
              </a:rPr>
              <a:t>耕心樓</a:t>
            </a:r>
            <a:endParaRPr lang="zh-TW" altLang="en-US" sz="1400" dirty="0"/>
          </a:p>
        </p:txBody>
      </p:sp>
      <p:sp>
        <p:nvSpPr>
          <p:cNvPr id="37895" name="AutoShape 6"/>
          <p:cNvSpPr>
            <a:spLocks noChangeArrowheads="1"/>
          </p:cNvSpPr>
          <p:nvPr/>
        </p:nvSpPr>
        <p:spPr bwMode="auto">
          <a:xfrm>
            <a:off x="3307730" y="2132856"/>
            <a:ext cx="936625" cy="368300"/>
          </a:xfrm>
          <a:prstGeom prst="wedgeRoundRectCallout">
            <a:avLst>
              <a:gd name="adj1" fmla="val 9491"/>
              <a:gd name="adj2" fmla="val 102588"/>
              <a:gd name="adj3" fmla="val 16667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1400" b="1" dirty="0">
                <a:latin typeface="Times New Roman" pitchFamily="18" charset="0"/>
              </a:rPr>
              <a:t>校史館</a:t>
            </a:r>
            <a:endParaRPr lang="zh-TW" altLang="en-US" sz="1400" dirty="0"/>
          </a:p>
        </p:txBody>
      </p:sp>
      <p:pic>
        <p:nvPicPr>
          <p:cNvPr id="9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981075"/>
            <a:ext cx="1354137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Rectangle 11"/>
          <p:cNvSpPr>
            <a:spLocks noChangeArrowheads="1"/>
          </p:cNvSpPr>
          <p:nvPr/>
        </p:nvSpPr>
        <p:spPr bwMode="auto">
          <a:xfrm rot="5400000">
            <a:off x="3422749" y="4693628"/>
            <a:ext cx="824483" cy="132963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898" name="AutoShape 5"/>
          <p:cNvSpPr>
            <a:spLocks noChangeArrowheads="1"/>
          </p:cNvSpPr>
          <p:nvPr/>
        </p:nvSpPr>
        <p:spPr bwMode="auto">
          <a:xfrm>
            <a:off x="7129629" y="2521614"/>
            <a:ext cx="1439863" cy="368300"/>
          </a:xfrm>
          <a:prstGeom prst="wedgeRoundRectCallout">
            <a:avLst>
              <a:gd name="adj1" fmla="val -44046"/>
              <a:gd name="adj2" fmla="val 200861"/>
              <a:gd name="adj3" fmla="val 16667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1400" b="1" dirty="0"/>
              <a:t>新校舍</a:t>
            </a:r>
            <a:r>
              <a:rPr lang="en-US" altLang="zh-TW" sz="1400" b="1" dirty="0"/>
              <a:t>-</a:t>
            </a:r>
            <a:r>
              <a:rPr lang="zh-TW" altLang="en-US" sz="1400" b="1" dirty="0"/>
              <a:t>晨曦樓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691454" y="4564891"/>
            <a:ext cx="1175303" cy="381315"/>
          </a:xfrm>
          <a:prstGeom prst="wedgeRoundRectCallout">
            <a:avLst>
              <a:gd name="adj1" fmla="val 9491"/>
              <a:gd name="adj2" fmla="val 102588"/>
              <a:gd name="adj3" fmla="val 16667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1400" b="1" dirty="0">
                <a:latin typeface="Times New Roman" pitchFamily="18" charset="0"/>
              </a:rPr>
              <a:t>半戶外球場</a:t>
            </a:r>
            <a:endParaRPr lang="zh-TW" altLang="en-US" sz="1400" dirty="0"/>
          </a:p>
        </p:txBody>
      </p:sp>
      <p:pic>
        <p:nvPicPr>
          <p:cNvPr id="1026" name="Picture 2" descr="01-簡單">
            <a:extLst>
              <a:ext uri="{FF2B5EF4-FFF2-40B4-BE49-F238E27FC236}">
                <a16:creationId xmlns:a16="http://schemas.microsoft.com/office/drawing/2014/main" id="{8F8BAE67-0F5F-4BDF-9745-345FE6572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19" y="1089149"/>
            <a:ext cx="6773863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/>
          </p:cNvSpPr>
          <p:nvPr>
            <p:ph type="title" idx="4294967295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dirty="0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(</a:t>
            </a:r>
            <a:r>
              <a:rPr lang="zh-TW" altLang="en-US" dirty="0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二</a:t>
            </a:r>
            <a:r>
              <a:rPr lang="en-US" altLang="zh-TW" dirty="0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)</a:t>
            </a:r>
            <a:r>
              <a:rPr lang="zh-TW" altLang="en-US" dirty="0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優雅的校園環境</a:t>
            </a:r>
          </a:p>
        </p:txBody>
      </p:sp>
      <p:pic>
        <p:nvPicPr>
          <p:cNvPr id="6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33375"/>
            <a:ext cx="1497013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p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6238"/>
            <a:ext cx="5472113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圖片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4650" y="3124200"/>
            <a:ext cx="3003550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圖片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0525" y="4957763"/>
            <a:ext cx="3083927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16DB814-C6F5-4310-88E1-4019E9B618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63" y="1298663"/>
            <a:ext cx="2936373" cy="196189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/>
          </p:cNvSpPr>
          <p:nvPr>
            <p:ph type="title" idx="4294967295"/>
          </p:nvPr>
        </p:nvSpPr>
        <p:spPr>
          <a:xfrm>
            <a:off x="611188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(</a:t>
            </a:r>
            <a:r>
              <a:rPr lang="zh-TW" altLang="en-US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三</a:t>
            </a:r>
            <a:r>
              <a:rPr lang="en-US" altLang="zh-TW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)</a:t>
            </a:r>
            <a:r>
              <a:rPr lang="zh-TW" altLang="en-US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孩子的活動空間</a:t>
            </a:r>
          </a:p>
        </p:txBody>
      </p:sp>
      <p:pic>
        <p:nvPicPr>
          <p:cNvPr id="5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42875"/>
            <a:ext cx="1857375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p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573213"/>
            <a:ext cx="5232408" cy="523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12" y="1573213"/>
            <a:ext cx="3799344" cy="236040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D0CBC70-3984-4766-A47E-A855C432FD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989" y="3922295"/>
            <a:ext cx="3801979" cy="28514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 idx="4294967295"/>
          </p:nvPr>
        </p:nvSpPr>
        <p:spPr>
          <a:xfrm>
            <a:off x="323850" y="0"/>
            <a:ext cx="8229600" cy="1641475"/>
          </a:xfrm>
        </p:spPr>
        <p:txBody>
          <a:bodyPr/>
          <a:lstStyle/>
          <a:p>
            <a:r>
              <a:rPr lang="zh-TW" altLang="en-US">
                <a:solidFill>
                  <a:schemeClr val="hlink"/>
                </a:solidFill>
                <a:ea typeface="華康儷雅宋" pitchFamily="1" charset="-120"/>
              </a:rPr>
              <a:t>二、人、事</a:t>
            </a:r>
            <a:br>
              <a:rPr lang="zh-TW" altLang="en-US">
                <a:solidFill>
                  <a:schemeClr val="hlink"/>
                </a:solidFill>
                <a:ea typeface="華康儷雅宋" pitchFamily="1" charset="-120"/>
              </a:rPr>
            </a:br>
            <a:r>
              <a:rPr lang="zh-TW" altLang="en-US">
                <a:solidFill>
                  <a:schemeClr val="hlink"/>
                </a:solidFill>
                <a:ea typeface="華康儷雅宋" pitchFamily="1" charset="-120"/>
              </a:rPr>
              <a:t> </a:t>
            </a:r>
            <a:r>
              <a:rPr lang="en-US" altLang="zh-TW" sz="4000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(</a:t>
            </a:r>
            <a:r>
              <a:rPr lang="zh-TW" altLang="en-US" sz="4000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一</a:t>
            </a:r>
            <a:r>
              <a:rPr lang="en-US" altLang="zh-TW" sz="4000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.1)</a:t>
            </a:r>
            <a:r>
              <a:rPr lang="zh-TW" altLang="en-US" sz="4000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最佳助手</a:t>
            </a: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060575"/>
            <a:ext cx="2587625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8"/>
          <p:cNvSpPr txBox="1">
            <a:spLocks noChangeArrowheads="1"/>
          </p:cNvSpPr>
          <p:nvPr/>
        </p:nvSpPr>
        <p:spPr bwMode="auto">
          <a:xfrm>
            <a:off x="0" y="1773238"/>
            <a:ext cx="3348038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事務組長</a:t>
            </a: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陳勇助老師</a:t>
            </a: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40965" name="Text Box 8"/>
          <p:cNvSpPr txBox="1">
            <a:spLocks noChangeArrowheads="1"/>
          </p:cNvSpPr>
          <p:nvPr/>
        </p:nvSpPr>
        <p:spPr bwMode="auto">
          <a:xfrm>
            <a:off x="2484438" y="6021388"/>
            <a:ext cx="4175125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文書組長兼導師</a:t>
            </a: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謝百泠老師</a:t>
            </a: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pic>
        <p:nvPicPr>
          <p:cNvPr id="5" name="圖片 10" descr="橄欖寶保有穿衣服去背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25" y="5545138"/>
            <a:ext cx="1857375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2276475"/>
            <a:ext cx="2487612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4968875" y="1700213"/>
            <a:ext cx="4175125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出納兼午餐執秘</a:t>
            </a: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林信治先生</a:t>
            </a: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pic>
        <p:nvPicPr>
          <p:cNvPr id="40969" name="Picture 13" descr="47幹事林信治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084888" y="2420938"/>
            <a:ext cx="2393950" cy="3603625"/>
          </a:xfr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92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(</a:t>
            </a:r>
            <a:r>
              <a:rPr lang="zh-TW" altLang="en-US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一</a:t>
            </a:r>
            <a:r>
              <a:rPr lang="en-US" altLang="zh-TW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.2)</a:t>
            </a:r>
            <a:r>
              <a:rPr lang="zh-TW" altLang="en-US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最佳助手</a:t>
            </a:r>
            <a:r>
              <a:rPr lang="en-US" altLang="zh-TW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︰</a:t>
            </a:r>
            <a:r>
              <a:rPr lang="zh-TW" altLang="en-US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幹事</a:t>
            </a:r>
          </a:p>
        </p:txBody>
      </p:sp>
      <p:sp>
        <p:nvSpPr>
          <p:cNvPr id="6758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TW" altLang="zh-TW"/>
          </a:p>
        </p:txBody>
      </p:sp>
      <p:pic>
        <p:nvPicPr>
          <p:cNvPr id="41988" name="Picture 5" descr="幹事    張郁樺(00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1052513"/>
            <a:ext cx="259397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4859338" y="4724400"/>
            <a:ext cx="3744912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張郁樺</a:t>
            </a: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郁樺姐姐</a:t>
            </a: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714375" y="5214938"/>
            <a:ext cx="3457575" cy="457200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出納</a:t>
            </a:r>
            <a:r>
              <a:rPr lang="en-US" altLang="zh-TW" sz="2400" b="1"/>
              <a:t>︰</a:t>
            </a: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相關收費事宜</a:t>
            </a:r>
          </a:p>
        </p:txBody>
      </p:sp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539750" y="4724400"/>
            <a:ext cx="3744913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林信治</a:t>
            </a: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信治叔叔</a:t>
            </a: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41992" name="Text Box 9"/>
          <p:cNvSpPr txBox="1">
            <a:spLocks noChangeArrowheads="1"/>
          </p:cNvSpPr>
          <p:nvPr/>
        </p:nvSpPr>
        <p:spPr bwMode="auto">
          <a:xfrm>
            <a:off x="5286375" y="5214938"/>
            <a:ext cx="2881313" cy="1016000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圖書館管理</a:t>
            </a:r>
            <a:endParaRPr lang="en-US" altLang="zh-TW" sz="2400" b="1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協助閱讀活動推展</a:t>
            </a:r>
          </a:p>
        </p:txBody>
      </p:sp>
      <p:pic>
        <p:nvPicPr>
          <p:cNvPr id="10" name="圖片 10" descr="橄欖寶保有穿衣服去背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0" y="5545138"/>
            <a:ext cx="1857375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3" descr="47幹事林信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125538"/>
            <a:ext cx="2392363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6758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4000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(</a:t>
            </a:r>
            <a:r>
              <a:rPr lang="zh-TW" altLang="en-US" sz="4000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二</a:t>
            </a:r>
            <a:r>
              <a:rPr lang="en-US" altLang="zh-TW" sz="4000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)</a:t>
            </a:r>
            <a:r>
              <a:rPr lang="zh-TW" altLang="en-US" sz="4000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孩子安全的守護神</a:t>
            </a:r>
            <a:r>
              <a:rPr lang="en-US" altLang="zh-TW" sz="4000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︰</a:t>
            </a:r>
            <a:r>
              <a:rPr lang="zh-TW" altLang="en-US" sz="4000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警衛先生</a:t>
            </a:r>
          </a:p>
        </p:txBody>
      </p:sp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-919" y="4833604"/>
            <a:ext cx="2952750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徐德言先生</a:t>
            </a: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徐叔叔</a:t>
            </a: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2982579" y="3930984"/>
            <a:ext cx="2952750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黃文修先生</a:t>
            </a: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黃叔叔</a:t>
            </a: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43013" name="Text Box 8"/>
          <p:cNvSpPr txBox="1">
            <a:spLocks noChangeArrowheads="1"/>
          </p:cNvSpPr>
          <p:nvPr/>
        </p:nvSpPr>
        <p:spPr bwMode="auto">
          <a:xfrm>
            <a:off x="177465" y="5325562"/>
            <a:ext cx="2674019" cy="1015663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上放學交通指揮</a:t>
            </a:r>
          </a:p>
          <a:p>
            <a:pPr>
              <a:spcBef>
                <a:spcPct val="50000"/>
              </a:spcBef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學校門禁管制</a:t>
            </a:r>
          </a:p>
        </p:txBody>
      </p:sp>
      <p:sp>
        <p:nvSpPr>
          <p:cNvPr id="43014" name="Text Box 9"/>
          <p:cNvSpPr txBox="1">
            <a:spLocks noChangeArrowheads="1"/>
          </p:cNvSpPr>
          <p:nvPr/>
        </p:nvSpPr>
        <p:spPr bwMode="auto">
          <a:xfrm>
            <a:off x="3127041" y="4423862"/>
            <a:ext cx="2736850" cy="1004887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校園安全事宜</a:t>
            </a:r>
          </a:p>
          <a:p>
            <a:pPr>
              <a:spcBef>
                <a:spcPct val="50000"/>
              </a:spcBef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其他交辦事項</a:t>
            </a:r>
          </a:p>
        </p:txBody>
      </p:sp>
      <p:pic>
        <p:nvPicPr>
          <p:cNvPr id="10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38" y="5545138"/>
            <a:ext cx="1857375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14" descr="48警衛 黃文修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672" y="1424081"/>
            <a:ext cx="3182864" cy="208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9" descr="44警衛 徐德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935" y="1400092"/>
            <a:ext cx="2525712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9CED524-9D59-4825-B186-BA5C280D96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64" y="1441833"/>
            <a:ext cx="2221282" cy="3326933"/>
          </a:xfrm>
          <a:prstGeom prst="rect">
            <a:avLst/>
          </a:prstGeom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1984280D-3C47-4731-8DD5-13D3BC228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3891" y="4868362"/>
            <a:ext cx="295275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楊錦堂先生</a:t>
            </a: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楊叔叔</a:t>
            </a: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58606EF9-266D-46C1-8382-12288C955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3891" y="5325563"/>
            <a:ext cx="2674019" cy="1015663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交通安全指揮，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校園安全巡查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(</a:t>
            </a:r>
            <a:r>
              <a:rPr lang="zh-TW" altLang="en-US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三</a:t>
            </a:r>
            <a:r>
              <a:rPr lang="en-US" altLang="zh-TW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)</a:t>
            </a:r>
            <a:r>
              <a:rPr lang="zh-TW" altLang="en-US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高原魔法師</a:t>
            </a:r>
            <a:r>
              <a:rPr lang="en-US" altLang="zh-TW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︰</a:t>
            </a:r>
            <a:r>
              <a:rPr lang="zh-TW" altLang="en-US">
                <a:solidFill>
                  <a:srgbClr val="FF3300"/>
                </a:solidFill>
                <a:latin typeface="華康儷特圓" pitchFamily="1" charset="-120"/>
                <a:ea typeface="華康儷特圓" pitchFamily="1" charset="-120"/>
              </a:rPr>
              <a:t>工友</a:t>
            </a:r>
          </a:p>
        </p:txBody>
      </p:sp>
      <p:sp>
        <p:nvSpPr>
          <p:cNvPr id="69635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/>
            <a:endParaRPr lang="zh-TW" altLang="zh-TW"/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827088" y="5084763"/>
            <a:ext cx="3744912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彭明正</a:t>
            </a: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彭叔叔</a:t>
            </a: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4716463" y="5084763"/>
            <a:ext cx="3744912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徐月桂</a:t>
            </a: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月桂阿姨</a:t>
            </a: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1331913" y="5516563"/>
            <a:ext cx="2736850" cy="1004887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學校器材修繕</a:t>
            </a:r>
          </a:p>
          <a:p>
            <a:pPr>
              <a:spcBef>
                <a:spcPct val="50000"/>
              </a:spcBef>
            </a:pP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花木修剪</a:t>
            </a:r>
          </a:p>
        </p:txBody>
      </p:sp>
      <p:sp>
        <p:nvSpPr>
          <p:cNvPr id="44039" name="Text Box 9"/>
          <p:cNvSpPr txBox="1">
            <a:spLocks noChangeArrowheads="1"/>
          </p:cNvSpPr>
          <p:nvPr/>
        </p:nvSpPr>
        <p:spPr bwMode="auto">
          <a:xfrm>
            <a:off x="5148263" y="5516563"/>
            <a:ext cx="2736850" cy="1004887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運動服訂購</a:t>
            </a:r>
          </a:p>
          <a:p>
            <a:pPr>
              <a:spcBef>
                <a:spcPct val="50000"/>
              </a:spcBef>
            </a:pP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學生生活處理</a:t>
            </a:r>
          </a:p>
        </p:txBody>
      </p:sp>
      <p:pic>
        <p:nvPicPr>
          <p:cNvPr id="10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38" y="5545138"/>
            <a:ext cx="1857375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412875"/>
            <a:ext cx="2392363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1412875"/>
            <a:ext cx="2392363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  <p:bldP spid="6963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zh-TW" altLang="en-US">
                <a:solidFill>
                  <a:schemeClr val="hlink"/>
                </a:solidFill>
                <a:ea typeface="華康儷雅宋" pitchFamily="1" charset="-120"/>
              </a:rPr>
              <a:t>三、物</a:t>
            </a:r>
          </a:p>
        </p:txBody>
      </p:sp>
      <p:graphicFrame>
        <p:nvGraphicFramePr>
          <p:cNvPr id="2" name="資料庫圖表 1"/>
          <p:cNvGraphicFramePr/>
          <p:nvPr/>
        </p:nvGraphicFramePr>
        <p:xfrm>
          <a:off x="-541338" y="1006475"/>
          <a:ext cx="10009188" cy="5945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708400" y="2492375"/>
            <a:ext cx="1584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600" b="1">
                <a:solidFill>
                  <a:srgbClr val="A9DA74"/>
                </a:solidFill>
                <a:ea typeface="華康儷細黑(P)" pitchFamily="1" charset="-120"/>
              </a:rPr>
              <a:t>設備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4716463" y="4149725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600" b="1">
                <a:solidFill>
                  <a:srgbClr val="A9DA74"/>
                </a:solidFill>
                <a:ea typeface="華康儷細黑(P)" pitchFamily="1" charset="-120"/>
              </a:rPr>
              <a:t>工程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2843213" y="4149725"/>
            <a:ext cx="1296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600" b="1">
                <a:solidFill>
                  <a:srgbClr val="A9DA74"/>
                </a:solidFill>
                <a:ea typeface="華康儷細黑(P)" pitchFamily="1" charset="-120"/>
              </a:rPr>
              <a:t>維修</a:t>
            </a:r>
          </a:p>
        </p:txBody>
      </p:sp>
      <p:pic>
        <p:nvPicPr>
          <p:cNvPr id="5" name="圖片 10" descr="橄欖寶保有穿衣服去背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25" y="5545138"/>
            <a:ext cx="1857375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 idx="4294967295"/>
          </p:nvPr>
        </p:nvSpPr>
        <p:spPr>
          <a:xfrm>
            <a:off x="357188" y="1428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000">
                <a:solidFill>
                  <a:schemeClr val="hlink"/>
                </a:solidFill>
                <a:ea typeface="華康儷雅宋" pitchFamily="1" charset="-120"/>
              </a:rPr>
              <a:t>四、經費</a:t>
            </a:r>
            <a:br>
              <a:rPr lang="zh-TW" altLang="en-US" sz="4000">
                <a:solidFill>
                  <a:schemeClr val="hlink"/>
                </a:solidFill>
                <a:ea typeface="華康儷雅宋" pitchFamily="1" charset="-120"/>
              </a:rPr>
            </a:br>
            <a:r>
              <a:rPr lang="zh-TW" altLang="en-US" sz="5200">
                <a:solidFill>
                  <a:srgbClr val="FF3300"/>
                </a:solidFill>
                <a:ea typeface="標楷體" pitchFamily="65" charset="-120"/>
              </a:rPr>
              <a:t>註冊事宜</a:t>
            </a:r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395288" y="1557338"/>
            <a:ext cx="8496300" cy="4968875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3732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628775"/>
            <a:ext cx="8472487" cy="4857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800" b="1" dirty="0">
                <a:solidFill>
                  <a:schemeClr val="hlink"/>
                </a:solidFill>
                <a:ea typeface="標楷體" pitchFamily="65" charset="-120"/>
              </a:rPr>
              <a:t>註冊須知與註冊減免申請</a:t>
            </a:r>
            <a:r>
              <a:rPr lang="en-US" altLang="zh-TW" sz="2800" b="1" dirty="0">
                <a:solidFill>
                  <a:schemeClr val="hlink"/>
                </a:solidFill>
                <a:ea typeface="標楷體" pitchFamily="65" charset="-120"/>
              </a:rPr>
              <a:t>(9/7</a:t>
            </a:r>
            <a:r>
              <a:rPr lang="zh-TW" altLang="en-US" sz="2800" b="1" dirty="0">
                <a:solidFill>
                  <a:schemeClr val="hlink"/>
                </a:solidFill>
                <a:ea typeface="標楷體" pitchFamily="65" charset="-120"/>
              </a:rPr>
              <a:t>前提出並附佐證資料交給導師</a:t>
            </a:r>
            <a:r>
              <a:rPr lang="en-US" altLang="zh-TW" sz="2800" b="1" dirty="0">
                <a:solidFill>
                  <a:schemeClr val="hlink"/>
                </a:solidFill>
                <a:ea typeface="標楷體" pitchFamily="65" charset="-12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b="1" dirty="0">
                <a:solidFill>
                  <a:schemeClr val="hlink"/>
                </a:solidFill>
                <a:ea typeface="標楷體" pitchFamily="65" charset="-120"/>
              </a:rPr>
              <a:t>預計</a:t>
            </a:r>
            <a:r>
              <a:rPr lang="en-US" altLang="zh-TW" sz="2800" b="1" dirty="0">
                <a:solidFill>
                  <a:schemeClr val="hlink"/>
                </a:solidFill>
                <a:ea typeface="標楷體" pitchFamily="65" charset="-120"/>
              </a:rPr>
              <a:t>9/18(</a:t>
            </a:r>
            <a:r>
              <a:rPr lang="zh-TW" altLang="en-US" sz="2800" b="1" dirty="0">
                <a:solidFill>
                  <a:schemeClr val="hlink"/>
                </a:solidFill>
                <a:ea typeface="標楷體" pitchFamily="65" charset="-120"/>
              </a:rPr>
              <a:t>五</a:t>
            </a:r>
            <a:r>
              <a:rPr lang="en-US" altLang="zh-TW" sz="2800" b="1" dirty="0">
                <a:solidFill>
                  <a:schemeClr val="hlink"/>
                </a:solidFill>
                <a:ea typeface="標楷體" pitchFamily="65" charset="-120"/>
              </a:rPr>
              <a:t>)</a:t>
            </a:r>
            <a:r>
              <a:rPr lang="zh-TW" altLang="en-US" sz="2800" b="1" dirty="0">
                <a:solidFill>
                  <a:schemeClr val="hlink"/>
                </a:solidFill>
                <a:ea typeface="標楷體" pitchFamily="65" charset="-120"/>
              </a:rPr>
              <a:t>發放註冊繳費通知單。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b="1" dirty="0">
                <a:solidFill>
                  <a:schemeClr val="hlink"/>
                </a:solidFill>
                <a:ea typeface="標楷體" pitchFamily="65" charset="-120"/>
              </a:rPr>
              <a:t>繳費地點</a:t>
            </a:r>
            <a:r>
              <a:rPr lang="zh-TW" altLang="en-US" sz="2800" b="1" dirty="0">
                <a:solidFill>
                  <a:schemeClr val="hlink"/>
                </a:solidFill>
              </a:rPr>
              <a:t>：</a:t>
            </a:r>
            <a:r>
              <a:rPr lang="zh-TW" altLang="en-US" sz="2800" b="1" dirty="0">
                <a:solidFill>
                  <a:schemeClr val="hlink"/>
                </a:solidFill>
                <a:ea typeface="標楷體" pitchFamily="65" charset="-120"/>
              </a:rPr>
              <a:t>聯邦銀行櫃檯</a:t>
            </a:r>
            <a:r>
              <a:rPr lang="en-US" altLang="zh-TW" sz="2800" b="1" dirty="0">
                <a:solidFill>
                  <a:schemeClr val="hlink"/>
                </a:solidFill>
                <a:ea typeface="標楷體" pitchFamily="65" charset="-120"/>
              </a:rPr>
              <a:t>(</a:t>
            </a:r>
            <a:r>
              <a:rPr lang="zh-TW" altLang="en-US" sz="2800" b="1" dirty="0">
                <a:solidFill>
                  <a:schemeClr val="hlink"/>
                </a:solidFill>
                <a:ea typeface="標楷體" pitchFamily="65" charset="-120"/>
              </a:rPr>
              <a:t>免手續費</a:t>
            </a:r>
            <a:r>
              <a:rPr lang="en-US" altLang="zh-TW" sz="2800" b="1" dirty="0">
                <a:solidFill>
                  <a:schemeClr val="hlink"/>
                </a:solidFill>
                <a:ea typeface="標楷體" pitchFamily="65" charset="-120"/>
              </a:rPr>
              <a:t>) </a:t>
            </a:r>
            <a:r>
              <a:rPr lang="zh-TW" altLang="en-US" sz="2800" b="1" dirty="0">
                <a:solidFill>
                  <a:schemeClr val="hlink"/>
                </a:solidFill>
              </a:rPr>
              <a:t>、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zh-TW" altLang="en-US" sz="2800" b="1" dirty="0">
                <a:solidFill>
                  <a:schemeClr val="hlink"/>
                </a:solidFill>
                <a:ea typeface="標楷體" pitchFamily="65" charset="-120"/>
              </a:rPr>
              <a:t>                           四大便利商店</a:t>
            </a:r>
            <a:r>
              <a:rPr lang="en-US" altLang="zh-TW" sz="2800" b="1" dirty="0">
                <a:solidFill>
                  <a:schemeClr val="hlink"/>
                </a:solidFill>
                <a:ea typeface="標楷體" pitchFamily="65" charset="-120"/>
              </a:rPr>
              <a:t>(10</a:t>
            </a:r>
            <a:r>
              <a:rPr lang="zh-TW" altLang="en-US" sz="2800" b="1" dirty="0">
                <a:solidFill>
                  <a:schemeClr val="hlink"/>
                </a:solidFill>
                <a:ea typeface="標楷體" pitchFamily="65" charset="-120"/>
              </a:rPr>
              <a:t>元手續費</a:t>
            </a:r>
            <a:r>
              <a:rPr lang="en-US" altLang="zh-TW" sz="2800" b="1" dirty="0">
                <a:solidFill>
                  <a:schemeClr val="hlink"/>
                </a:solidFill>
                <a:ea typeface="標楷體" pitchFamily="65" charset="-120"/>
              </a:rPr>
              <a:t>) </a:t>
            </a:r>
            <a:r>
              <a:rPr lang="zh-TW" altLang="en-US" sz="2800" b="1" dirty="0">
                <a:solidFill>
                  <a:schemeClr val="hlink"/>
                </a:solidFill>
                <a:ea typeface="標楷體" pitchFamily="65" charset="-120"/>
              </a:rPr>
              <a:t>。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b="1" dirty="0">
                <a:solidFill>
                  <a:schemeClr val="hlink"/>
                </a:solidFill>
                <a:ea typeface="標楷體" pitchFamily="65" charset="-120"/>
              </a:rPr>
              <a:t>繳費時間</a:t>
            </a:r>
            <a:r>
              <a:rPr lang="zh-TW" altLang="en-US" sz="2800" b="1" dirty="0">
                <a:solidFill>
                  <a:schemeClr val="hlink"/>
                </a:solidFill>
              </a:rPr>
              <a:t>：</a:t>
            </a:r>
            <a:r>
              <a:rPr lang="zh-TW" altLang="en-US" sz="2800" b="1" dirty="0">
                <a:solidFill>
                  <a:schemeClr val="hlink"/>
                </a:solidFill>
                <a:ea typeface="標楷體" pitchFamily="65" charset="-120"/>
              </a:rPr>
              <a:t>依繳費單所示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b="1" dirty="0">
                <a:solidFill>
                  <a:schemeClr val="hlink"/>
                </a:solidFill>
                <a:ea typeface="標楷體" pitchFamily="65" charset="-120"/>
              </a:rPr>
              <a:t>繳費項目</a:t>
            </a:r>
            <a:r>
              <a:rPr lang="zh-TW" altLang="en-US" sz="2800" b="1" dirty="0">
                <a:solidFill>
                  <a:schemeClr val="hlink"/>
                </a:solidFill>
              </a:rPr>
              <a:t>：</a:t>
            </a:r>
            <a:r>
              <a:rPr lang="zh-TW" altLang="en-US" sz="2800" b="1" dirty="0">
                <a:solidFill>
                  <a:schemeClr val="hlink"/>
                </a:solidFill>
                <a:ea typeface="標楷體" pitchFamily="65" charset="-120"/>
              </a:rPr>
              <a:t>家長會費、學生團體保險費、教科 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zh-TW" altLang="en-US" sz="2800" b="1" dirty="0">
                <a:solidFill>
                  <a:schemeClr val="hlink"/>
                </a:solidFill>
                <a:ea typeface="標楷體" pitchFamily="65" charset="-120"/>
              </a:rPr>
              <a:t>                           書費、簿本、美勞材料、學用品、</a:t>
            </a:r>
            <a:endParaRPr lang="en-US" altLang="zh-TW" sz="2800" b="1" dirty="0">
              <a:solidFill>
                <a:schemeClr val="hlink"/>
              </a:solidFill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zh-TW" altLang="en-US" sz="2800" b="1" dirty="0">
                <a:solidFill>
                  <a:schemeClr val="hlink"/>
                </a:solidFill>
                <a:ea typeface="標楷體" pitchFamily="65" charset="-120"/>
              </a:rPr>
              <a:t>                           午餐費</a:t>
            </a:r>
            <a:r>
              <a:rPr lang="en-US" altLang="zh-TW" sz="2800" b="1" dirty="0">
                <a:solidFill>
                  <a:schemeClr val="hlink"/>
                </a:solidFill>
                <a:ea typeface="標楷體" pitchFamily="65" charset="-120"/>
              </a:rPr>
              <a:t>(</a:t>
            </a:r>
            <a:r>
              <a:rPr lang="zh-TW" altLang="en-US" sz="2800" b="1" dirty="0">
                <a:solidFill>
                  <a:schemeClr val="hlink"/>
                </a:solidFill>
                <a:ea typeface="標楷體" pitchFamily="65" charset="-120"/>
              </a:rPr>
              <a:t>每月</a:t>
            </a:r>
            <a:r>
              <a:rPr lang="en-US" altLang="zh-TW" sz="2800" b="1" dirty="0">
                <a:solidFill>
                  <a:schemeClr val="hlink"/>
                </a:solidFill>
                <a:ea typeface="標楷體" pitchFamily="65" charset="-120"/>
              </a:rPr>
              <a:t>800</a:t>
            </a:r>
            <a:r>
              <a:rPr lang="zh-TW" altLang="en-US" sz="2800" b="1" dirty="0">
                <a:solidFill>
                  <a:schemeClr val="hlink"/>
                </a:solidFill>
                <a:ea typeface="標楷體" pitchFamily="65" charset="-120"/>
              </a:rPr>
              <a:t>元</a:t>
            </a:r>
            <a:r>
              <a:rPr lang="en-US" altLang="zh-TW" sz="2800" b="1" dirty="0">
                <a:solidFill>
                  <a:schemeClr val="hlink"/>
                </a:solidFill>
                <a:ea typeface="標楷體" pitchFamily="65" charset="-120"/>
              </a:rPr>
              <a:t>)</a:t>
            </a:r>
            <a:r>
              <a:rPr lang="zh-TW" altLang="en-US" sz="2800" b="1" dirty="0">
                <a:solidFill>
                  <a:schemeClr val="hlink"/>
                </a:solidFill>
                <a:ea typeface="標楷體" pitchFamily="65" charset="-120"/>
              </a:rPr>
              <a:t>                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b="1" dirty="0">
                <a:solidFill>
                  <a:schemeClr val="hlink"/>
                </a:solidFill>
                <a:ea typeface="標楷體" pitchFamily="65" charset="-120"/>
              </a:rPr>
              <a:t>詢問專線</a:t>
            </a:r>
            <a:r>
              <a:rPr lang="zh-TW" altLang="en-US" b="1" dirty="0">
                <a:solidFill>
                  <a:schemeClr val="hlink"/>
                </a:solidFill>
              </a:rPr>
              <a:t>：</a:t>
            </a:r>
            <a:r>
              <a:rPr lang="en-US" altLang="zh-TW" sz="3000" b="1" dirty="0">
                <a:solidFill>
                  <a:schemeClr val="hlink"/>
                </a:solidFill>
              </a:rPr>
              <a:t>4717009-540</a:t>
            </a:r>
            <a:r>
              <a:rPr lang="zh-TW" altLang="en-US" sz="3000" b="1" dirty="0">
                <a:solidFill>
                  <a:schemeClr val="hlink"/>
                </a:solidFill>
              </a:rPr>
              <a:t>   </a:t>
            </a:r>
            <a:r>
              <a:rPr lang="zh-TW" altLang="en-US" sz="3000" b="1" dirty="0">
                <a:solidFill>
                  <a:schemeClr val="hlink"/>
                </a:solidFill>
                <a:ea typeface="標楷體" pitchFamily="65" charset="-120"/>
              </a:rPr>
              <a:t>出納  林信治</a:t>
            </a:r>
          </a:p>
        </p:txBody>
      </p:sp>
      <p:pic>
        <p:nvPicPr>
          <p:cNvPr id="5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5545138"/>
            <a:ext cx="1857375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3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3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37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37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37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37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37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37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  <p:bldP spid="7373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2497158" y="12405"/>
            <a:ext cx="43924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高原國小特色</a:t>
            </a:r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56C01F2F-79F5-40C4-BFF8-56B8DE79E7F7}"/>
              </a:ext>
            </a:extLst>
          </p:cNvPr>
          <p:cNvSpPr/>
          <p:nvPr/>
        </p:nvSpPr>
        <p:spPr>
          <a:xfrm>
            <a:off x="3401007" y="2750533"/>
            <a:ext cx="2592288" cy="233751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r>
              <a:rPr lang="zh-TW" altLang="en-US" sz="24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愛在高原</a:t>
            </a:r>
          </a:p>
          <a:p>
            <a:pPr algn="ctr">
              <a:spcBef>
                <a:spcPts val="800"/>
              </a:spcBef>
            </a:pPr>
            <a:r>
              <a:rPr lang="zh-TW" altLang="en-US" sz="24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發展潛能</a:t>
            </a:r>
          </a:p>
          <a:p>
            <a:pPr algn="ctr">
              <a:spcBef>
                <a:spcPts val="800"/>
              </a:spcBef>
            </a:pPr>
            <a:r>
              <a:rPr lang="zh-TW" altLang="en-US" sz="24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培養終身學習的能力</a:t>
            </a: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8DB8A7F2-6F06-4A97-9F79-C6C060AFC19B}"/>
              </a:ext>
            </a:extLst>
          </p:cNvPr>
          <p:cNvSpPr/>
          <p:nvPr/>
        </p:nvSpPr>
        <p:spPr>
          <a:xfrm>
            <a:off x="3635896" y="1141767"/>
            <a:ext cx="2088232" cy="914400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美麗的校園環境</a:t>
            </a:r>
          </a:p>
        </p:txBody>
      </p:sp>
      <p:sp>
        <p:nvSpPr>
          <p:cNvPr id="90" name="橢圓 89">
            <a:extLst>
              <a:ext uri="{FF2B5EF4-FFF2-40B4-BE49-F238E27FC236}">
                <a16:creationId xmlns:a16="http://schemas.microsoft.com/office/drawing/2014/main" id="{520BCA85-A99D-43BB-89D1-0E7BD0358D56}"/>
              </a:ext>
            </a:extLst>
          </p:cNvPr>
          <p:cNvSpPr/>
          <p:nvPr/>
        </p:nvSpPr>
        <p:spPr>
          <a:xfrm>
            <a:off x="6247988" y="2799183"/>
            <a:ext cx="1944216" cy="914400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+mn-ea"/>
              </a:rPr>
              <a:t>英語及</a:t>
            </a:r>
            <a:endParaRPr lang="en-US" altLang="zh-TW" sz="2000" b="1" dirty="0">
              <a:latin typeface="+mn-ea"/>
            </a:endParaRPr>
          </a:p>
          <a:p>
            <a:pPr algn="ctr"/>
            <a:r>
              <a:rPr lang="zh-TW" altLang="en-US" sz="2000" b="1" dirty="0">
                <a:latin typeface="+mn-ea"/>
              </a:rPr>
              <a:t>國際教育</a:t>
            </a:r>
          </a:p>
        </p:txBody>
      </p:sp>
      <p:sp>
        <p:nvSpPr>
          <p:cNvPr id="91" name="橢圓 90">
            <a:extLst>
              <a:ext uri="{FF2B5EF4-FFF2-40B4-BE49-F238E27FC236}">
                <a16:creationId xmlns:a16="http://schemas.microsoft.com/office/drawing/2014/main" id="{D8E3ED99-A32F-4971-B6AA-97658B411C1E}"/>
              </a:ext>
            </a:extLst>
          </p:cNvPr>
          <p:cNvSpPr/>
          <p:nvPr/>
        </p:nvSpPr>
        <p:spPr>
          <a:xfrm rot="1311676">
            <a:off x="6200209" y="4158025"/>
            <a:ext cx="2093851" cy="914400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資訊及數位學習</a:t>
            </a:r>
          </a:p>
        </p:txBody>
      </p:sp>
      <p:sp>
        <p:nvSpPr>
          <p:cNvPr id="92" name="橢圓 91">
            <a:extLst>
              <a:ext uri="{FF2B5EF4-FFF2-40B4-BE49-F238E27FC236}">
                <a16:creationId xmlns:a16="http://schemas.microsoft.com/office/drawing/2014/main" id="{13C59DE3-CFF4-4577-93B8-A345D1EAD434}"/>
              </a:ext>
            </a:extLst>
          </p:cNvPr>
          <p:cNvSpPr/>
          <p:nvPr/>
        </p:nvSpPr>
        <p:spPr>
          <a:xfrm rot="2199280">
            <a:off x="5506485" y="5300551"/>
            <a:ext cx="2145445" cy="914400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環保及生態課程</a:t>
            </a:r>
          </a:p>
        </p:txBody>
      </p:sp>
      <p:sp>
        <p:nvSpPr>
          <p:cNvPr id="93" name="橢圓 92">
            <a:extLst>
              <a:ext uri="{FF2B5EF4-FFF2-40B4-BE49-F238E27FC236}">
                <a16:creationId xmlns:a16="http://schemas.microsoft.com/office/drawing/2014/main" id="{ED02DB7B-8A87-4862-BB44-D8418B0DC98B}"/>
              </a:ext>
            </a:extLst>
          </p:cNvPr>
          <p:cNvSpPr/>
          <p:nvPr/>
        </p:nvSpPr>
        <p:spPr>
          <a:xfrm rot="20097359">
            <a:off x="5699837" y="1382243"/>
            <a:ext cx="2092915" cy="914400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閱讀與品格教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育</a:t>
            </a:r>
          </a:p>
        </p:txBody>
      </p:sp>
      <p:sp>
        <p:nvSpPr>
          <p:cNvPr id="94" name="橢圓 93">
            <a:extLst>
              <a:ext uri="{FF2B5EF4-FFF2-40B4-BE49-F238E27FC236}">
                <a16:creationId xmlns:a16="http://schemas.microsoft.com/office/drawing/2014/main" id="{E115ADE0-D18B-4E12-97B3-156DE03F6F92}"/>
              </a:ext>
            </a:extLst>
          </p:cNvPr>
          <p:cNvSpPr/>
          <p:nvPr/>
        </p:nvSpPr>
        <p:spPr>
          <a:xfrm rot="20954838">
            <a:off x="1276602" y="4130166"/>
            <a:ext cx="1944216" cy="914400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+mn-ea"/>
              </a:rPr>
              <a:t>Maker</a:t>
            </a:r>
            <a:r>
              <a:rPr lang="zh-TW" altLang="en-US" sz="2000" b="1" dirty="0">
                <a:latin typeface="+mn-ea"/>
              </a:rPr>
              <a:t>創藝課程</a:t>
            </a:r>
          </a:p>
        </p:txBody>
      </p:sp>
      <p:sp>
        <p:nvSpPr>
          <p:cNvPr id="95" name="橢圓 94">
            <a:extLst>
              <a:ext uri="{FF2B5EF4-FFF2-40B4-BE49-F238E27FC236}">
                <a16:creationId xmlns:a16="http://schemas.microsoft.com/office/drawing/2014/main" id="{22B7EAE8-2BD1-4845-B69A-979FB7458B4F}"/>
              </a:ext>
            </a:extLst>
          </p:cNvPr>
          <p:cNvSpPr/>
          <p:nvPr/>
        </p:nvSpPr>
        <p:spPr>
          <a:xfrm rot="816820">
            <a:off x="1081713" y="2732781"/>
            <a:ext cx="2095168" cy="914400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健康與樂活課程</a:t>
            </a:r>
          </a:p>
        </p:txBody>
      </p:sp>
      <p:sp>
        <p:nvSpPr>
          <p:cNvPr id="96" name="橢圓 95">
            <a:extLst>
              <a:ext uri="{FF2B5EF4-FFF2-40B4-BE49-F238E27FC236}">
                <a16:creationId xmlns:a16="http://schemas.microsoft.com/office/drawing/2014/main" id="{63B64446-45DE-440D-A6BA-FF8C5F74CD6C}"/>
              </a:ext>
            </a:extLst>
          </p:cNvPr>
          <p:cNvSpPr/>
          <p:nvPr/>
        </p:nvSpPr>
        <p:spPr>
          <a:xfrm rot="1677030">
            <a:off x="1757177" y="1521721"/>
            <a:ext cx="2085732" cy="914400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/>
              <a:t>文化與遊學課程</a:t>
            </a:r>
          </a:p>
        </p:txBody>
      </p:sp>
      <p:sp>
        <p:nvSpPr>
          <p:cNvPr id="97" name="橢圓 96">
            <a:extLst>
              <a:ext uri="{FF2B5EF4-FFF2-40B4-BE49-F238E27FC236}">
                <a16:creationId xmlns:a16="http://schemas.microsoft.com/office/drawing/2014/main" id="{066E3E45-28E3-4247-AA61-DAD06F681B62}"/>
              </a:ext>
            </a:extLst>
          </p:cNvPr>
          <p:cNvSpPr/>
          <p:nvPr/>
        </p:nvSpPr>
        <p:spPr>
          <a:xfrm rot="19449824">
            <a:off x="1868684" y="5257840"/>
            <a:ext cx="1944216" cy="914400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+mn-ea"/>
              </a:rPr>
              <a:t>多元展能</a:t>
            </a:r>
            <a:endParaRPr lang="en-US" altLang="zh-TW" sz="2000" b="1" dirty="0">
              <a:latin typeface="+mn-ea"/>
            </a:endParaRPr>
          </a:p>
          <a:p>
            <a:pPr algn="ctr"/>
            <a:r>
              <a:rPr lang="zh-TW" altLang="en-US" sz="2000" b="1" dirty="0">
                <a:latin typeface="+mn-ea"/>
              </a:rPr>
              <a:t>活動</a:t>
            </a:r>
          </a:p>
        </p:txBody>
      </p:sp>
      <p:sp>
        <p:nvSpPr>
          <p:cNvPr id="98" name="橢圓 97">
            <a:extLst>
              <a:ext uri="{FF2B5EF4-FFF2-40B4-BE49-F238E27FC236}">
                <a16:creationId xmlns:a16="http://schemas.microsoft.com/office/drawing/2014/main" id="{28E24FBD-F360-41EC-AE58-0EA3965680FA}"/>
              </a:ext>
            </a:extLst>
          </p:cNvPr>
          <p:cNvSpPr/>
          <p:nvPr/>
        </p:nvSpPr>
        <p:spPr>
          <a:xfrm>
            <a:off x="3635896" y="5726707"/>
            <a:ext cx="2064376" cy="914400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+mn-ea"/>
              </a:rPr>
              <a:t>熱情的家長</a:t>
            </a:r>
            <a:endParaRPr lang="en-US" altLang="zh-TW" sz="2000" b="1" dirty="0">
              <a:latin typeface="+mn-ea"/>
            </a:endParaRPr>
          </a:p>
          <a:p>
            <a:pPr algn="ctr"/>
            <a:r>
              <a:rPr lang="zh-TW" altLang="en-US" sz="2000" b="1" dirty="0">
                <a:latin typeface="+mn-ea"/>
              </a:rPr>
              <a:t>與社區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zh-TW" altLang="en-US" sz="4000" dirty="0">
                <a:solidFill>
                  <a:schemeClr val="hlink"/>
                </a:solidFill>
                <a:ea typeface="華康儷雅宋" pitchFamily="1" charset="-120"/>
              </a:rPr>
              <a:t>五、其它</a:t>
            </a:r>
            <a:r>
              <a:rPr lang="en-US" altLang="zh-TW" sz="4000" dirty="0">
                <a:solidFill>
                  <a:schemeClr val="hlink"/>
                </a:solidFill>
                <a:ea typeface="華康儷雅宋" pitchFamily="1" charset="-120"/>
              </a:rPr>
              <a:t>(</a:t>
            </a:r>
            <a:r>
              <a:rPr lang="zh-TW" altLang="en-US" sz="4000" dirty="0">
                <a:solidFill>
                  <a:schemeClr val="hlink"/>
                </a:solidFill>
                <a:ea typeface="華康儷雅宋" pitchFamily="1" charset="-120"/>
              </a:rPr>
              <a:t>重要工程報告</a:t>
            </a:r>
            <a:r>
              <a:rPr lang="en-US" altLang="zh-TW" sz="4000" dirty="0">
                <a:solidFill>
                  <a:schemeClr val="hlink"/>
                </a:solidFill>
                <a:ea typeface="華康儷雅宋" pitchFamily="1" charset="-120"/>
              </a:rPr>
              <a:t>-1)</a:t>
            </a:r>
            <a:endParaRPr lang="en-US" altLang="zh-TW" sz="5200" dirty="0">
              <a:solidFill>
                <a:srgbClr val="FF3300"/>
              </a:solidFill>
              <a:ea typeface="標楷體" pitchFamily="65" charset="-120"/>
            </a:endParaRPr>
          </a:p>
        </p:txBody>
      </p:sp>
      <p:sp>
        <p:nvSpPr>
          <p:cNvPr id="74755" name="Rectangle 3"/>
          <p:cNvSpPr>
            <a:spLocks noGrp="1"/>
          </p:cNvSpPr>
          <p:nvPr>
            <p:ph type="body" idx="4294967295"/>
          </p:nvPr>
        </p:nvSpPr>
        <p:spPr>
          <a:xfrm>
            <a:off x="395288" y="1125538"/>
            <a:ext cx="8424862" cy="5732462"/>
          </a:xfrm>
        </p:spPr>
        <p:txBody>
          <a:bodyPr/>
          <a:lstStyle/>
          <a:p>
            <a:r>
              <a:rPr lang="en-US" altLang="zh-TW" b="1" dirty="0">
                <a:solidFill>
                  <a:srgbClr val="FF0000"/>
                </a:solidFill>
              </a:rPr>
              <a:t>110</a:t>
            </a:r>
            <a:r>
              <a:rPr lang="zh-TW" altLang="en-US" b="1" dirty="0">
                <a:solidFill>
                  <a:srgbClr val="FF0000"/>
                </a:solidFill>
              </a:rPr>
              <a:t>年度已完成工程</a:t>
            </a:r>
            <a:r>
              <a:rPr lang="zh-TW" altLang="en-US" b="1" dirty="0"/>
              <a:t>：</a:t>
            </a:r>
          </a:p>
          <a:p>
            <a:pPr marL="514350" indent="-514350">
              <a:buAutoNum type="arabicPeriod"/>
            </a:pPr>
            <a:r>
              <a:rPr lang="zh-TW" altLang="en-US" b="1" dirty="0">
                <a:solidFill>
                  <a:schemeClr val="hlink"/>
                </a:solidFill>
              </a:rPr>
              <a:t>非山非市</a:t>
            </a:r>
            <a:r>
              <a:rPr lang="en-US" altLang="zh-TW" b="1" dirty="0">
                <a:solidFill>
                  <a:schemeClr val="hlink"/>
                </a:solidFill>
              </a:rPr>
              <a:t>-</a:t>
            </a:r>
            <a:r>
              <a:rPr lang="zh-TW" altLang="en-US" b="1" dirty="0">
                <a:solidFill>
                  <a:schemeClr val="hlink"/>
                </a:solidFill>
              </a:rPr>
              <a:t>跑道修繕工程：</a:t>
            </a:r>
            <a:r>
              <a:rPr lang="en-US" altLang="zh-TW" b="1" dirty="0">
                <a:solidFill>
                  <a:schemeClr val="hlink"/>
                </a:solidFill>
              </a:rPr>
              <a:t>110</a:t>
            </a:r>
            <a:r>
              <a:rPr lang="zh-TW" altLang="en-US" b="1" dirty="0">
                <a:solidFill>
                  <a:schemeClr val="hlink"/>
                </a:solidFill>
              </a:rPr>
              <a:t>年</a:t>
            </a:r>
            <a:r>
              <a:rPr lang="en-US" altLang="zh-TW" b="1" dirty="0">
                <a:solidFill>
                  <a:schemeClr val="hlink"/>
                </a:solidFill>
              </a:rPr>
              <a:t>4</a:t>
            </a:r>
            <a:r>
              <a:rPr lang="zh-TW" altLang="en-US" b="1" dirty="0">
                <a:solidFill>
                  <a:schemeClr val="hlink"/>
                </a:solidFill>
              </a:rPr>
              <a:t>月驗收完成。</a:t>
            </a:r>
            <a:endParaRPr lang="en-US" altLang="zh-TW" b="1" dirty="0">
              <a:solidFill>
                <a:schemeClr val="hlink"/>
              </a:solidFill>
            </a:endParaRPr>
          </a:p>
          <a:p>
            <a:pPr marL="514350" indent="-514350">
              <a:buAutoNum type="arabicPeriod"/>
            </a:pPr>
            <a:r>
              <a:rPr lang="zh-TW" altLang="en-US" b="1" dirty="0">
                <a:solidFill>
                  <a:schemeClr val="hlink"/>
                </a:solidFill>
              </a:rPr>
              <a:t>半戶外球場新建工程：</a:t>
            </a:r>
            <a:r>
              <a:rPr lang="en-US" altLang="zh-TW" b="1" dirty="0">
                <a:solidFill>
                  <a:schemeClr val="hlink"/>
                </a:solidFill>
              </a:rPr>
              <a:t>110</a:t>
            </a:r>
            <a:r>
              <a:rPr lang="zh-TW" altLang="en-US" b="1" dirty="0">
                <a:solidFill>
                  <a:schemeClr val="hlink"/>
                </a:solidFill>
              </a:rPr>
              <a:t>年</a:t>
            </a:r>
            <a:r>
              <a:rPr lang="en-US" altLang="zh-TW" b="1" dirty="0">
                <a:solidFill>
                  <a:schemeClr val="hlink"/>
                </a:solidFill>
              </a:rPr>
              <a:t>6</a:t>
            </a:r>
            <a:r>
              <a:rPr lang="zh-TW" altLang="en-US" b="1" dirty="0">
                <a:solidFill>
                  <a:schemeClr val="hlink"/>
                </a:solidFill>
              </a:rPr>
              <a:t>月驗收完成，</a:t>
            </a:r>
            <a:r>
              <a:rPr lang="en-US" altLang="zh-TW" b="1" dirty="0">
                <a:solidFill>
                  <a:schemeClr val="hlink"/>
                </a:solidFill>
              </a:rPr>
              <a:t>7</a:t>
            </a:r>
            <a:r>
              <a:rPr lang="zh-TW" altLang="en-US" b="1" dirty="0">
                <a:solidFill>
                  <a:schemeClr val="hlink"/>
                </a:solidFill>
              </a:rPr>
              <a:t>月使照核准。</a:t>
            </a:r>
            <a:endParaRPr lang="en-US" altLang="zh-TW" b="1" dirty="0">
              <a:solidFill>
                <a:schemeClr val="hlink"/>
              </a:solidFill>
            </a:endParaRPr>
          </a:p>
          <a:p>
            <a:pPr marL="514350" indent="-514350">
              <a:buAutoNum type="arabicPeriod"/>
            </a:pPr>
            <a:r>
              <a:rPr lang="en-US" altLang="zh-TW" b="1" dirty="0">
                <a:solidFill>
                  <a:schemeClr val="hlink"/>
                </a:solidFill>
              </a:rPr>
              <a:t>110</a:t>
            </a:r>
            <a:r>
              <a:rPr lang="zh-TW" altLang="en-US" b="1" dirty="0">
                <a:solidFill>
                  <a:schemeClr val="hlink"/>
                </a:solidFill>
              </a:rPr>
              <a:t>幼兒園增班：</a:t>
            </a:r>
            <a:r>
              <a:rPr lang="en-US" altLang="zh-TW" b="1" dirty="0">
                <a:solidFill>
                  <a:schemeClr val="hlink"/>
                </a:solidFill>
              </a:rPr>
              <a:t>110</a:t>
            </a:r>
            <a:r>
              <a:rPr lang="zh-TW" altLang="en-US" b="1" dirty="0">
                <a:solidFill>
                  <a:schemeClr val="hlink"/>
                </a:solidFill>
              </a:rPr>
              <a:t>年</a:t>
            </a:r>
            <a:r>
              <a:rPr lang="en-US" altLang="zh-TW" b="1" dirty="0">
                <a:solidFill>
                  <a:schemeClr val="hlink"/>
                </a:solidFill>
              </a:rPr>
              <a:t>6</a:t>
            </a:r>
            <a:r>
              <a:rPr lang="zh-TW" altLang="en-US" b="1" dirty="0">
                <a:solidFill>
                  <a:schemeClr val="hlink"/>
                </a:solidFill>
              </a:rPr>
              <a:t>月驗收完成。</a:t>
            </a:r>
            <a:endParaRPr lang="en-US" altLang="zh-TW" b="1" dirty="0">
              <a:solidFill>
                <a:schemeClr val="hlink"/>
              </a:solidFill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en-US" altLang="zh-TW" b="1" dirty="0">
                <a:solidFill>
                  <a:schemeClr val="hlink"/>
                </a:solidFill>
              </a:rPr>
              <a:t>110</a:t>
            </a:r>
            <a:r>
              <a:rPr lang="zh-TW" altLang="en-US" b="1" dirty="0">
                <a:solidFill>
                  <a:schemeClr val="hlink"/>
                </a:solidFill>
              </a:rPr>
              <a:t>幼兒園增班教學及行政設備：</a:t>
            </a:r>
            <a:r>
              <a:rPr lang="en-US" altLang="zh-TW" b="1" dirty="0">
                <a:solidFill>
                  <a:schemeClr val="hlink"/>
                </a:solidFill>
              </a:rPr>
              <a:t>110</a:t>
            </a:r>
            <a:r>
              <a:rPr lang="zh-TW" altLang="en-US" b="1" dirty="0">
                <a:solidFill>
                  <a:schemeClr val="hlink"/>
                </a:solidFill>
              </a:rPr>
              <a:t>年</a:t>
            </a:r>
            <a:r>
              <a:rPr lang="en-US" altLang="zh-TW" b="1" dirty="0">
                <a:solidFill>
                  <a:schemeClr val="hlink"/>
                </a:solidFill>
              </a:rPr>
              <a:t>6</a:t>
            </a:r>
            <a:r>
              <a:rPr lang="zh-TW" altLang="en-US" b="1" dirty="0">
                <a:solidFill>
                  <a:schemeClr val="hlink"/>
                </a:solidFill>
              </a:rPr>
              <a:t>月驗收完成。</a:t>
            </a:r>
            <a:endParaRPr lang="en-US" altLang="zh-TW" b="1" dirty="0">
              <a:solidFill>
                <a:schemeClr val="hlink"/>
              </a:solidFill>
            </a:endParaRPr>
          </a:p>
          <a:p>
            <a:pPr>
              <a:buNone/>
            </a:pPr>
            <a:endParaRPr lang="en-US" altLang="zh-TW" b="1" dirty="0">
              <a:solidFill>
                <a:schemeClr val="hlink"/>
              </a:solidFill>
            </a:endParaRPr>
          </a:p>
          <a:p>
            <a:pPr>
              <a:buNone/>
            </a:pPr>
            <a:endParaRPr lang="zh-TW" altLang="en-US" b="1" dirty="0">
              <a:solidFill>
                <a:schemeClr val="hlink"/>
              </a:solidFill>
            </a:endParaRPr>
          </a:p>
          <a:p>
            <a:pPr>
              <a:buFont typeface="Arial" charset="0"/>
              <a:buNone/>
            </a:pPr>
            <a:endParaRPr lang="zh-TW" altLang="en-US" b="1" dirty="0">
              <a:solidFill>
                <a:schemeClr val="hlink"/>
              </a:solidFill>
            </a:endParaRPr>
          </a:p>
          <a:p>
            <a:endParaRPr lang="zh-TW" altLang="en-US" b="1" dirty="0">
              <a:solidFill>
                <a:schemeClr val="hlink"/>
              </a:solidFill>
            </a:endParaRPr>
          </a:p>
          <a:p>
            <a:endParaRPr lang="zh-TW" altLang="en-US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747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74755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836712"/>
          </a:xfrm>
        </p:spPr>
        <p:txBody>
          <a:bodyPr/>
          <a:lstStyle/>
          <a:p>
            <a:r>
              <a:rPr lang="zh-TW" altLang="en-US" sz="4000" dirty="0">
                <a:solidFill>
                  <a:schemeClr val="hlink"/>
                </a:solidFill>
                <a:ea typeface="華康儷雅宋" pitchFamily="1" charset="-120"/>
              </a:rPr>
              <a:t>六、其它</a:t>
            </a:r>
            <a:r>
              <a:rPr lang="en-US" altLang="zh-TW" sz="4000" dirty="0">
                <a:solidFill>
                  <a:schemeClr val="hlink"/>
                </a:solidFill>
                <a:ea typeface="華康儷雅宋" pitchFamily="1" charset="-120"/>
              </a:rPr>
              <a:t>(</a:t>
            </a:r>
            <a:r>
              <a:rPr lang="zh-TW" altLang="en-US" sz="4000" dirty="0">
                <a:solidFill>
                  <a:schemeClr val="hlink"/>
                </a:solidFill>
                <a:ea typeface="華康儷雅宋" pitchFamily="1" charset="-120"/>
              </a:rPr>
              <a:t>重要工程報告</a:t>
            </a:r>
            <a:r>
              <a:rPr lang="en-US" altLang="zh-TW" sz="4000" dirty="0">
                <a:solidFill>
                  <a:schemeClr val="hlink"/>
                </a:solidFill>
                <a:ea typeface="華康儷雅宋" pitchFamily="1" charset="-120"/>
              </a:rPr>
              <a:t>-2)</a:t>
            </a:r>
            <a:endParaRPr lang="en-US" altLang="zh-TW" sz="5200" dirty="0">
              <a:solidFill>
                <a:srgbClr val="FF3300"/>
              </a:solidFill>
              <a:ea typeface="標楷體" pitchFamily="65" charset="-120"/>
            </a:endParaRPr>
          </a:p>
        </p:txBody>
      </p:sp>
      <p:sp>
        <p:nvSpPr>
          <p:cNvPr id="74755" name="Rectangle 3"/>
          <p:cNvSpPr>
            <a:spLocks noGrp="1"/>
          </p:cNvSpPr>
          <p:nvPr>
            <p:ph type="body" idx="4294967295"/>
          </p:nvPr>
        </p:nvSpPr>
        <p:spPr>
          <a:xfrm>
            <a:off x="280151" y="548680"/>
            <a:ext cx="8424862" cy="6119886"/>
          </a:xfrm>
        </p:spPr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待完成工程</a:t>
            </a:r>
            <a:r>
              <a:rPr lang="zh-TW" altLang="en-US" b="1" dirty="0"/>
              <a:t>：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altLang="zh-TW" sz="2800" b="1" dirty="0">
                <a:solidFill>
                  <a:schemeClr val="hlink"/>
                </a:solidFill>
              </a:rPr>
              <a:t>110</a:t>
            </a:r>
            <a:r>
              <a:rPr lang="zh-TW" altLang="en-US" sz="2800" b="1" dirty="0">
                <a:solidFill>
                  <a:schemeClr val="hlink"/>
                </a:solidFill>
              </a:rPr>
              <a:t>國小兒童遊樂場改善：暑假開工，施工中，預計</a:t>
            </a:r>
            <a:r>
              <a:rPr lang="en-US" altLang="zh-TW" sz="2800" b="1" dirty="0">
                <a:solidFill>
                  <a:schemeClr val="hlink"/>
                </a:solidFill>
              </a:rPr>
              <a:t>9</a:t>
            </a:r>
            <a:r>
              <a:rPr lang="zh-TW" altLang="en-US" sz="2800" b="1" dirty="0">
                <a:solidFill>
                  <a:schemeClr val="hlink"/>
                </a:solidFill>
              </a:rPr>
              <a:t>月底完成。</a:t>
            </a:r>
            <a:endParaRPr lang="en-US" altLang="zh-TW" sz="2800" b="1" dirty="0">
              <a:solidFill>
                <a:schemeClr val="hlink"/>
              </a:solidFill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en-US" altLang="zh-TW" sz="2800" b="1" dirty="0">
                <a:solidFill>
                  <a:schemeClr val="hlink"/>
                </a:solidFill>
              </a:rPr>
              <a:t>110</a:t>
            </a:r>
            <a:r>
              <a:rPr lang="zh-TW" altLang="en-US" sz="2800" b="1" dirty="0">
                <a:solidFill>
                  <a:schemeClr val="hlink"/>
                </a:solidFill>
              </a:rPr>
              <a:t>年度什項修繕</a:t>
            </a:r>
            <a:r>
              <a:rPr lang="en-US" altLang="zh-TW" sz="2800" b="1" dirty="0">
                <a:solidFill>
                  <a:schemeClr val="hlink"/>
                </a:solidFill>
              </a:rPr>
              <a:t>-</a:t>
            </a:r>
            <a:r>
              <a:rPr lang="zh-TW" altLang="en-US" sz="2800" b="1" dirty="0">
                <a:solidFill>
                  <a:schemeClr val="hlink"/>
                </a:solidFill>
              </a:rPr>
              <a:t>晨曦樓通廊走廊增設鋁窗工程：暑假施工，</a:t>
            </a:r>
            <a:r>
              <a:rPr lang="en-US" altLang="zh-TW" sz="2800" b="1" dirty="0">
                <a:solidFill>
                  <a:schemeClr val="hlink"/>
                </a:solidFill>
              </a:rPr>
              <a:t>9</a:t>
            </a:r>
            <a:r>
              <a:rPr lang="zh-TW" altLang="en-US" sz="2800" b="1" dirty="0">
                <a:solidFill>
                  <a:schemeClr val="hlink"/>
                </a:solidFill>
              </a:rPr>
              <a:t>月初完工。</a:t>
            </a:r>
            <a:endParaRPr lang="en-US" altLang="zh-TW" sz="2800" b="1" dirty="0">
              <a:solidFill>
                <a:schemeClr val="hlink"/>
              </a:solidFill>
            </a:endParaRPr>
          </a:p>
          <a:p>
            <a:pPr marL="514350" indent="-514350">
              <a:buAutoNum type="arabicPeriod"/>
            </a:pPr>
            <a:r>
              <a:rPr lang="en-US" altLang="zh-TW" sz="2800" b="1" dirty="0">
                <a:solidFill>
                  <a:schemeClr val="hlink"/>
                </a:solidFill>
              </a:rPr>
              <a:t>110</a:t>
            </a:r>
            <a:r>
              <a:rPr lang="zh-TW" altLang="en-US" sz="2800" b="1" dirty="0">
                <a:solidFill>
                  <a:schemeClr val="hlink"/>
                </a:solidFill>
              </a:rPr>
              <a:t>建置無線網路與設備：</a:t>
            </a:r>
            <a:r>
              <a:rPr lang="en-US" altLang="zh-TW" sz="2800" b="1" dirty="0">
                <a:solidFill>
                  <a:schemeClr val="hlink"/>
                </a:solidFill>
              </a:rPr>
              <a:t>9</a:t>
            </a:r>
            <a:r>
              <a:rPr lang="zh-TW" altLang="en-US" sz="2800" b="1" dirty="0">
                <a:solidFill>
                  <a:schemeClr val="hlink"/>
                </a:solidFill>
              </a:rPr>
              <a:t>月</a:t>
            </a:r>
            <a:r>
              <a:rPr lang="en-US" altLang="zh-TW" sz="2800" b="1" dirty="0">
                <a:solidFill>
                  <a:schemeClr val="hlink"/>
                </a:solidFill>
              </a:rPr>
              <a:t>7</a:t>
            </a:r>
            <a:r>
              <a:rPr lang="zh-TW" altLang="en-US" sz="2800" b="1" dirty="0">
                <a:solidFill>
                  <a:schemeClr val="hlink"/>
                </a:solidFill>
              </a:rPr>
              <a:t>日開標，</a:t>
            </a:r>
            <a:r>
              <a:rPr lang="en-US" altLang="zh-TW" sz="2800" b="1" dirty="0">
                <a:solidFill>
                  <a:schemeClr val="hlink"/>
                </a:solidFill>
              </a:rPr>
              <a:t>10</a:t>
            </a:r>
            <a:r>
              <a:rPr lang="zh-TW" altLang="en-US" sz="2800" b="1" dirty="0">
                <a:solidFill>
                  <a:schemeClr val="hlink"/>
                </a:solidFill>
              </a:rPr>
              <a:t>月初完成。</a:t>
            </a:r>
            <a:endParaRPr lang="en-US" altLang="zh-TW" sz="2800" b="1" dirty="0">
              <a:solidFill>
                <a:schemeClr val="hlink"/>
              </a:solidFill>
            </a:endParaRPr>
          </a:p>
          <a:p>
            <a:pPr marL="514350" indent="-514350">
              <a:buAutoNum type="arabicPeriod"/>
            </a:pPr>
            <a:r>
              <a:rPr lang="en-US" altLang="zh-TW" sz="2800" b="1" dirty="0">
                <a:solidFill>
                  <a:schemeClr val="hlink"/>
                </a:solidFill>
              </a:rPr>
              <a:t>109</a:t>
            </a:r>
            <a:r>
              <a:rPr lang="zh-TW" altLang="en-US" sz="2800" b="1" dirty="0">
                <a:solidFill>
                  <a:schemeClr val="hlink"/>
                </a:solidFill>
              </a:rPr>
              <a:t>幼兒園公共化遊戲場改善計畫：預計</a:t>
            </a:r>
            <a:r>
              <a:rPr lang="en-US" altLang="zh-TW" sz="2800" b="1" dirty="0">
                <a:solidFill>
                  <a:schemeClr val="hlink"/>
                </a:solidFill>
              </a:rPr>
              <a:t>9</a:t>
            </a:r>
            <a:r>
              <a:rPr lang="zh-TW" altLang="en-US" sz="2800" b="1" dirty="0">
                <a:solidFill>
                  <a:schemeClr val="hlink"/>
                </a:solidFill>
              </a:rPr>
              <a:t>月下旬發包，</a:t>
            </a:r>
            <a:r>
              <a:rPr lang="en-US" altLang="zh-TW" sz="2800" b="1" dirty="0">
                <a:solidFill>
                  <a:schemeClr val="hlink"/>
                </a:solidFill>
              </a:rPr>
              <a:t>11</a:t>
            </a:r>
            <a:r>
              <a:rPr lang="zh-TW" altLang="en-US" sz="2800" b="1" dirty="0">
                <a:solidFill>
                  <a:schemeClr val="hlink"/>
                </a:solidFill>
              </a:rPr>
              <a:t>月初完工。</a:t>
            </a:r>
            <a:endParaRPr lang="en-US" altLang="zh-TW" sz="2800" b="1" dirty="0">
              <a:solidFill>
                <a:schemeClr val="hlink"/>
              </a:solidFill>
            </a:endParaRPr>
          </a:p>
          <a:p>
            <a:pPr marL="514350" indent="-514350">
              <a:buAutoNum type="arabicPeriod"/>
            </a:pPr>
            <a:r>
              <a:rPr lang="zh-TW" altLang="en-US" sz="2800" b="1" dirty="0">
                <a:solidFill>
                  <a:schemeClr val="hlink"/>
                </a:solidFill>
              </a:rPr>
              <a:t>班級冷氣</a:t>
            </a:r>
            <a:r>
              <a:rPr lang="en-US" altLang="zh-TW" sz="2800" b="1" dirty="0">
                <a:solidFill>
                  <a:schemeClr val="hlink"/>
                </a:solidFill>
              </a:rPr>
              <a:t>+</a:t>
            </a:r>
            <a:r>
              <a:rPr lang="zh-TW" altLang="en-US" sz="2800" b="1" dirty="0">
                <a:solidFill>
                  <a:schemeClr val="hlink"/>
                </a:solidFill>
              </a:rPr>
              <a:t>電源改善：暑假中施工，預計</a:t>
            </a:r>
            <a:r>
              <a:rPr lang="en-US" altLang="zh-TW" sz="2800" b="1" dirty="0">
                <a:solidFill>
                  <a:schemeClr val="hlink"/>
                </a:solidFill>
              </a:rPr>
              <a:t>10</a:t>
            </a:r>
            <a:r>
              <a:rPr lang="zh-TW" altLang="en-US" sz="2800" b="1" dirty="0">
                <a:solidFill>
                  <a:schemeClr val="hlink"/>
                </a:solidFill>
              </a:rPr>
              <a:t>月初完工</a:t>
            </a:r>
            <a:r>
              <a:rPr lang="en-US" altLang="zh-TW" sz="2800" b="1" dirty="0">
                <a:solidFill>
                  <a:schemeClr val="hlink"/>
                </a:solidFill>
              </a:rPr>
              <a:t>(</a:t>
            </a:r>
            <a:r>
              <a:rPr lang="zh-TW" altLang="en-US" sz="2800" b="1" dirty="0">
                <a:solidFill>
                  <a:schemeClr val="hlink"/>
                </a:solidFill>
              </a:rPr>
              <a:t>開學後假日施工</a:t>
            </a:r>
            <a:r>
              <a:rPr lang="en-US" altLang="zh-TW" sz="2800" b="1" dirty="0">
                <a:solidFill>
                  <a:schemeClr val="hlink"/>
                </a:solidFill>
              </a:rPr>
              <a:t>)</a:t>
            </a:r>
            <a:r>
              <a:rPr lang="zh-TW" altLang="en-US" sz="2800" b="1" dirty="0">
                <a:solidFill>
                  <a:schemeClr val="hlink"/>
                </a:solidFill>
              </a:rPr>
              <a:t>。</a:t>
            </a:r>
            <a:endParaRPr lang="en-US" altLang="zh-TW" sz="2800" b="1" dirty="0">
              <a:solidFill>
                <a:schemeClr val="hlink"/>
              </a:solidFill>
            </a:endParaRPr>
          </a:p>
          <a:p>
            <a:pPr marL="514350" indent="-514350">
              <a:buAutoNum type="arabicPeriod"/>
            </a:pPr>
            <a:r>
              <a:rPr lang="zh-TW" altLang="en-US" sz="2800" b="1" dirty="0">
                <a:solidFill>
                  <a:schemeClr val="hlink"/>
                </a:solidFill>
              </a:rPr>
              <a:t>太陽光電工程：市府統一發包，預計</a:t>
            </a:r>
            <a:r>
              <a:rPr lang="en-US" altLang="zh-TW" sz="2800" b="1" dirty="0">
                <a:solidFill>
                  <a:schemeClr val="hlink"/>
                </a:solidFill>
              </a:rPr>
              <a:t>10</a:t>
            </a:r>
            <a:r>
              <a:rPr lang="zh-TW" altLang="en-US" sz="2800" b="1" dirty="0">
                <a:solidFill>
                  <a:schemeClr val="hlink"/>
                </a:solidFill>
              </a:rPr>
              <a:t>月動工，完工期尚未知。</a:t>
            </a:r>
            <a:endParaRPr lang="en-US" altLang="zh-TW" sz="2800" b="1" dirty="0">
              <a:solidFill>
                <a:schemeClr val="hlink"/>
              </a:solidFill>
            </a:endParaRPr>
          </a:p>
          <a:p>
            <a:pPr>
              <a:buNone/>
            </a:pPr>
            <a:endParaRPr lang="en-US" altLang="zh-TW" b="1" dirty="0">
              <a:solidFill>
                <a:schemeClr val="hlink"/>
              </a:solidFill>
            </a:endParaRPr>
          </a:p>
          <a:p>
            <a:pPr>
              <a:buNone/>
            </a:pPr>
            <a:endParaRPr lang="zh-TW" altLang="en-US" b="1" dirty="0">
              <a:solidFill>
                <a:schemeClr val="hlink"/>
              </a:solidFill>
            </a:endParaRPr>
          </a:p>
          <a:p>
            <a:pPr>
              <a:buFont typeface="Arial" charset="0"/>
              <a:buNone/>
            </a:pPr>
            <a:endParaRPr lang="zh-TW" altLang="en-US" b="1" dirty="0">
              <a:solidFill>
                <a:schemeClr val="hlink"/>
              </a:solidFill>
            </a:endParaRPr>
          </a:p>
          <a:p>
            <a:endParaRPr lang="zh-TW" altLang="en-US" b="1" dirty="0">
              <a:solidFill>
                <a:schemeClr val="hlink"/>
              </a:solidFill>
            </a:endParaRPr>
          </a:p>
          <a:p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30700070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747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74755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1187624" y="83770"/>
            <a:ext cx="5046976" cy="133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輔導室</a:t>
            </a:r>
            <a:r>
              <a:rPr kumimoji="1" lang="zh-TW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  </a:t>
            </a:r>
            <a:endParaRPr kumimoji="1" lang="en-US" altLang="zh-TW" sz="8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pic>
        <p:nvPicPr>
          <p:cNvPr id="3075" name="圖片 34" descr="鄭喬心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7504" y="3939996"/>
            <a:ext cx="1880969" cy="194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文字方塊 6"/>
          <p:cNvSpPr txBox="1">
            <a:spLocks noChangeArrowheads="1"/>
          </p:cNvSpPr>
          <p:nvPr/>
        </p:nvSpPr>
        <p:spPr bwMode="auto">
          <a:xfrm>
            <a:off x="691284" y="2206987"/>
            <a:ext cx="19469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輔導主任</a:t>
            </a:r>
          </a:p>
        </p:txBody>
      </p:sp>
      <p:sp>
        <p:nvSpPr>
          <p:cNvPr id="3077" name="文字方塊 7"/>
          <p:cNvSpPr txBox="1">
            <a:spLocks noChangeArrowheads="1"/>
          </p:cNvSpPr>
          <p:nvPr/>
        </p:nvSpPr>
        <p:spPr bwMode="auto">
          <a:xfrm>
            <a:off x="2959633" y="2730394"/>
            <a:ext cx="188096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兼輔老師</a:t>
            </a:r>
          </a:p>
        </p:txBody>
      </p:sp>
      <p:sp>
        <p:nvSpPr>
          <p:cNvPr id="3078" name="文字方塊 8"/>
          <p:cNvSpPr txBox="1">
            <a:spLocks noChangeArrowheads="1"/>
          </p:cNvSpPr>
          <p:nvPr/>
        </p:nvSpPr>
        <p:spPr bwMode="auto">
          <a:xfrm>
            <a:off x="884202" y="2699656"/>
            <a:ext cx="1736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石彩萍</a:t>
            </a:r>
          </a:p>
        </p:txBody>
      </p:sp>
      <p:sp>
        <p:nvSpPr>
          <p:cNvPr id="3079" name="文字方塊 9"/>
          <p:cNvSpPr txBox="1">
            <a:spLocks noChangeArrowheads="1"/>
          </p:cNvSpPr>
          <p:nvPr/>
        </p:nvSpPr>
        <p:spPr bwMode="auto">
          <a:xfrm>
            <a:off x="2985499" y="3401481"/>
            <a:ext cx="1635809" cy="5540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  </a:t>
            </a:r>
            <a:r>
              <a:rPr kumimoji="1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鄭喬心</a:t>
            </a:r>
          </a:p>
        </p:txBody>
      </p:sp>
      <p:sp>
        <p:nvSpPr>
          <p:cNvPr id="3080" name="文字方塊 10"/>
          <p:cNvSpPr txBox="1">
            <a:spLocks noChangeArrowheads="1"/>
          </p:cNvSpPr>
          <p:nvPr/>
        </p:nvSpPr>
        <p:spPr bwMode="auto">
          <a:xfrm>
            <a:off x="5096072" y="3397784"/>
            <a:ext cx="1567406" cy="5540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  </a:t>
            </a:r>
            <a:r>
              <a:rPr kumimoji="1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林素君</a:t>
            </a:r>
          </a:p>
        </p:txBody>
      </p:sp>
      <p:sp>
        <p:nvSpPr>
          <p:cNvPr id="3081" name="文字方塊 11"/>
          <p:cNvSpPr txBox="1">
            <a:spLocks noChangeArrowheads="1"/>
          </p:cNvSpPr>
          <p:nvPr/>
        </p:nvSpPr>
        <p:spPr bwMode="auto">
          <a:xfrm>
            <a:off x="5783023" y="2730394"/>
            <a:ext cx="263570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 </a:t>
            </a: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資源班老師</a:t>
            </a:r>
          </a:p>
        </p:txBody>
      </p:sp>
      <p:sp>
        <p:nvSpPr>
          <p:cNvPr id="3082" name="文字方塊 12"/>
          <p:cNvSpPr txBox="1">
            <a:spLocks noChangeArrowheads="1"/>
          </p:cNvSpPr>
          <p:nvPr/>
        </p:nvSpPr>
        <p:spPr bwMode="auto">
          <a:xfrm>
            <a:off x="7100877" y="3352614"/>
            <a:ext cx="1567406" cy="55399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t> </a:t>
            </a:r>
            <a:r>
              <a:rPr kumimoji="1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楊小青</a:t>
            </a:r>
            <a:endParaRPr kumimoji="1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301099" y="5953163"/>
            <a:ext cx="3337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itchFamily="18" charset="-120"/>
                <a:cs typeface="+mn-cs"/>
              </a:rPr>
              <a:t> 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輔導室 </a:t>
            </a: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4717009#610</a:t>
            </a:r>
            <a:endParaRPr kumimoji="1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745871" y="5953164"/>
            <a:ext cx="31387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itchFamily="18" charset="-120"/>
                <a:cs typeface="+mn-cs"/>
              </a:rPr>
              <a:t> 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資源班 </a:t>
            </a: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4717009#640</a:t>
            </a:r>
            <a:endParaRPr kumimoji="1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3085" name="圖片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3762" y="3951821"/>
            <a:ext cx="1815785" cy="194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副標題 3"/>
          <p:cNvSpPr txBox="1">
            <a:spLocks/>
          </p:cNvSpPr>
          <p:nvPr/>
        </p:nvSpPr>
        <p:spPr bwMode="auto">
          <a:xfrm>
            <a:off x="5662337" y="478367"/>
            <a:ext cx="2746897" cy="113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一人工作室</a:t>
            </a:r>
            <a:endParaRPr kumimoji="1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萬人來相助</a:t>
            </a:r>
            <a:r>
              <a:rPr kumimoji="1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!</a:t>
            </a:r>
            <a:endParaRPr kumimoji="1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3087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7146" y="3906612"/>
            <a:ext cx="1338270" cy="196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584" y="3267334"/>
            <a:ext cx="1899557" cy="263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23DC854C-FF7D-428C-964B-90FD56181D8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23728" y="1600200"/>
          <a:ext cx="6624736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5">
            <a:extLst>
              <a:ext uri="{FF2B5EF4-FFF2-40B4-BE49-F238E27FC236}">
                <a16:creationId xmlns:a16="http://schemas.microsoft.com/office/drawing/2014/main" id="{2FD2F6F6-BABF-4947-A046-3E4B53B6D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-99392"/>
            <a:ext cx="6408712" cy="133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有獎徵答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時間  </a:t>
            </a:r>
            <a:endParaRPr kumimoji="1" lang="en-US" altLang="zh-TW" sz="6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graphicFrame>
        <p:nvGraphicFramePr>
          <p:cNvPr id="9" name="資料庫圖表 8">
            <a:extLst>
              <a:ext uri="{FF2B5EF4-FFF2-40B4-BE49-F238E27FC236}">
                <a16:creationId xmlns:a16="http://schemas.microsoft.com/office/drawing/2014/main" id="{7EC0FD64-137D-46A2-B77A-AF202DCDFB23}"/>
              </a:ext>
            </a:extLst>
          </p:cNvPr>
          <p:cNvGraphicFramePr/>
          <p:nvPr/>
        </p:nvGraphicFramePr>
        <p:xfrm>
          <a:off x="251520" y="1233420"/>
          <a:ext cx="8712968" cy="5363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331228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0F316D80-F00B-4864-8F7D-64922C25C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66506"/>
            <a:ext cx="8496943" cy="5177145"/>
          </a:xfr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2FD2F6F6-BABF-4947-A046-3E4B53B6D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0"/>
            <a:ext cx="3672408" cy="133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輔導室</a:t>
            </a:r>
            <a:r>
              <a:rPr kumimoji="1" lang="zh-TW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  </a:t>
            </a:r>
            <a:endParaRPr kumimoji="1" lang="en-US" altLang="zh-TW" sz="8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sp>
        <p:nvSpPr>
          <p:cNvPr id="8" name="副標題 3">
            <a:extLst>
              <a:ext uri="{FF2B5EF4-FFF2-40B4-BE49-F238E27FC236}">
                <a16:creationId xmlns:a16="http://schemas.microsoft.com/office/drawing/2014/main" id="{1C6E8BB6-FB17-460E-8BCC-5DB306148B4D}"/>
              </a:ext>
            </a:extLst>
          </p:cNvPr>
          <p:cNvSpPr txBox="1">
            <a:spLocks/>
          </p:cNvSpPr>
          <p:nvPr/>
        </p:nvSpPr>
        <p:spPr bwMode="auto">
          <a:xfrm>
            <a:off x="5580112" y="331444"/>
            <a:ext cx="2746897" cy="113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一人工作室</a:t>
            </a:r>
            <a:endParaRPr kumimoji="1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萬人來相助</a:t>
            </a:r>
            <a:r>
              <a:rPr kumimoji="1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!</a:t>
            </a:r>
            <a:endParaRPr kumimoji="1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0F316D80-F00B-4864-8F7D-64922C25C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8720"/>
            <a:ext cx="9144000" cy="5949280"/>
          </a:xfr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2FD2F6F6-BABF-4947-A046-3E4B53B6D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0"/>
            <a:ext cx="3744416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輔導室</a:t>
            </a:r>
            <a:r>
              <a:rPr kumimoji="1" lang="zh-TW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  </a:t>
            </a:r>
            <a:endParaRPr kumimoji="1" lang="en-US" altLang="zh-TW" sz="8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sp>
        <p:nvSpPr>
          <p:cNvPr id="8" name="副標題 3">
            <a:extLst>
              <a:ext uri="{FF2B5EF4-FFF2-40B4-BE49-F238E27FC236}">
                <a16:creationId xmlns:a16="http://schemas.microsoft.com/office/drawing/2014/main" id="{1C6E8BB6-FB17-460E-8BCC-5DB306148B4D}"/>
              </a:ext>
            </a:extLst>
          </p:cNvPr>
          <p:cNvSpPr txBox="1">
            <a:spLocks/>
          </p:cNvSpPr>
          <p:nvPr/>
        </p:nvSpPr>
        <p:spPr bwMode="auto">
          <a:xfrm>
            <a:off x="5436096" y="188640"/>
            <a:ext cx="2746897" cy="113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一人工作室</a:t>
            </a:r>
            <a:endParaRPr kumimoji="1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萬人來相助</a:t>
            </a:r>
            <a:r>
              <a:rPr kumimoji="1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!</a:t>
            </a:r>
            <a:endParaRPr kumimoji="1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6812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內容版面配置區 2"/>
          <p:cNvSpPr>
            <a:spLocks noGrp="1"/>
          </p:cNvSpPr>
          <p:nvPr>
            <p:ph idx="1"/>
          </p:nvPr>
        </p:nvSpPr>
        <p:spPr>
          <a:xfrm>
            <a:off x="372606" y="1333772"/>
            <a:ext cx="4343410" cy="5381641"/>
          </a:xfrm>
        </p:spPr>
        <p:txBody>
          <a:bodyPr/>
          <a:lstStyle/>
          <a:p>
            <a:r>
              <a:rPr lang="zh-TW" altLang="en-US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擬定執行年度輔導工作計畫</a:t>
            </a:r>
            <a:endParaRPr lang="en-US" altLang="zh-TW" sz="24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迎新活動</a:t>
            </a:r>
            <a:r>
              <a:rPr lang="en-US" altLang="zh-TW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新生始業輔導</a:t>
            </a:r>
            <a:endParaRPr lang="en-US" altLang="zh-TW" sz="24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定向輔導</a:t>
            </a:r>
            <a:r>
              <a:rPr lang="en-US" altLang="zh-TW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期初轉學生</a:t>
            </a:r>
            <a:r>
              <a:rPr lang="en-US" altLang="zh-TW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r>
              <a:rPr lang="zh-TW" altLang="en-US" sz="24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生命教育</a:t>
            </a:r>
            <a:endParaRPr lang="en-US" altLang="zh-TW" sz="2400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性別平等教育</a:t>
            </a:r>
          </a:p>
          <a:p>
            <a:r>
              <a:rPr lang="zh-TW" altLang="en-US" sz="24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家庭教育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線上評鑑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(6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月底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r>
              <a:rPr lang="zh-TW" altLang="zh-TW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祖父母節宣導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教育優先區</a:t>
            </a:r>
            <a:endParaRPr lang="en-US" altLang="zh-TW" sz="24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設置學生輔導工作委員會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設置家庭教育委員會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兼輔教師超鐘點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經費預算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輔導室</a:t>
            </a: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諮商晤談室規畫設置</a:t>
            </a:r>
            <a:endParaRPr kumimoji="1" lang="en-US" altLang="zh-TW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406C08CF-F54A-47FE-B398-47101F8CFE22}"/>
              </a:ext>
            </a:extLst>
          </p:cNvPr>
          <p:cNvSpPr txBox="1">
            <a:spLocks/>
          </p:cNvSpPr>
          <p:nvPr/>
        </p:nvSpPr>
        <p:spPr bwMode="auto">
          <a:xfrm>
            <a:off x="4624262" y="1328804"/>
            <a:ext cx="4519738" cy="538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三級輔導運作</a:t>
            </a:r>
            <a:endParaRPr kumimoji="1" lang="en-US" altLang="zh-TW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教師研習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家教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兒保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性平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…)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輔導相關會議</a:t>
            </a: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個管</a:t>
            </a: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編班前置</a:t>
            </a: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…)</a:t>
            </a:r>
            <a:endParaRPr kumimoji="1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認輔制度</a:t>
            </a: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/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輔導及家訪紀錄</a:t>
            </a:r>
            <a:endParaRPr kumimoji="1" lang="en-US" altLang="zh-TW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中輟生復學輔導</a:t>
            </a:r>
            <a:endParaRPr kumimoji="1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兒童少年保護輔導</a:t>
            </a:r>
            <a:endParaRPr kumimoji="1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生涯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(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升學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)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輔導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/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講座</a:t>
            </a:r>
            <a:endParaRPr kumimoji="1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目睹家暴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/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霸凌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/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高風險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輔導</a:t>
            </a:r>
            <a:endParaRPr kumimoji="1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個別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/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小團體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/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團體輔導</a:t>
            </a:r>
            <a:endParaRPr kumimoji="1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輔導人力徵聘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名冊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Times New Roman" panose="02020603050405020304" pitchFamily="18" charset="0"/>
              </a:rPr>
              <a:t>核算</a:t>
            </a:r>
            <a:endParaRPr kumimoji="1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個案管理評估通報</a:t>
            </a:r>
            <a:endParaRPr kumimoji="1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品格孝親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/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親職教育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/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運動會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…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en-US" altLang="zh-TW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zh-TW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E32D5ACC-D7F5-413A-AE28-6DACB10FB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輔導室任務</a:t>
            </a:r>
            <a:r>
              <a:rPr lang="en-US" altLang="zh-TW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5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</a:t>
            </a:r>
            <a:r>
              <a:rPr lang="en-US" altLang="zh-TW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特教  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3749401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內容版面配置區 2"/>
          <p:cNvSpPr>
            <a:spLocks noGrp="1"/>
          </p:cNvSpPr>
          <p:nvPr>
            <p:ph idx="1"/>
          </p:nvPr>
        </p:nvSpPr>
        <p:spPr>
          <a:xfrm>
            <a:off x="216447" y="1476360"/>
            <a:ext cx="4251656" cy="5381640"/>
          </a:xfrm>
        </p:spPr>
        <p:txBody>
          <a:bodyPr/>
          <a:lstStyle/>
          <a:p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特殊教育推行委員會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期初期末會議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執行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疑似特殊教育學生提報鑑定及安置</a:t>
            </a:r>
            <a:endParaRPr lang="en-US" altLang="zh-TW" sz="24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特殊教育通報系統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特教</a:t>
            </a:r>
            <a:r>
              <a:rPr lang="zh-TW" altLang="zh-TW" sz="2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專業團隊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申請</a:t>
            </a:r>
          </a:p>
          <a:p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身障生教科書補助申請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課發會提案英語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CD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補助申請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身障生交通費補助申請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特教助學金申請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特教經費預算規劃核銷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406C08CF-F54A-47FE-B398-47101F8CFE22}"/>
              </a:ext>
            </a:extLst>
          </p:cNvPr>
          <p:cNvSpPr txBox="1">
            <a:spLocks/>
          </p:cNvSpPr>
          <p:nvPr/>
        </p:nvSpPr>
        <p:spPr bwMode="auto">
          <a:xfrm>
            <a:off x="4355976" y="1340768"/>
            <a:ext cx="4680520" cy="538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特殊教育評鑑</a:t>
            </a: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(10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特教知能研習</a:t>
            </a: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教師</a:t>
            </a: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家長</a:t>
            </a: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特教導師費超鐘點費轉正</a:t>
            </a:r>
            <a:endParaRPr kumimoji="1" lang="en-US" altLang="zh-TW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特教生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班遊活動</a:t>
            </a:r>
            <a:endParaRPr kumimoji="1" lang="en-US" altLang="zh-TW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特教宣導月</a:t>
            </a: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(11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編班前置會議</a:t>
            </a: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適性導師</a:t>
            </a: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雙邊會議</a:t>
            </a: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特教生教師群</a:t>
            </a: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IEP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會議</a:t>
            </a: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個別化教學計畫</a:t>
            </a: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資源班月會</a:t>
            </a: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行政</a:t>
            </a: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課程教學</a:t>
            </a: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資源班新搬遷教室配置</a:t>
            </a:r>
            <a:endParaRPr kumimoji="1" lang="en-US" altLang="zh-TW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轉銜服務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幼升小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/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小生國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endParaRPr kumimoji="1" lang="en-US" altLang="zh-TW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en-US" altLang="zh-TW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en-US" altLang="zh-TW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en-US" altLang="zh-TW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en-US" altLang="zh-TW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en-US" altLang="zh-TW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en-US" altLang="zh-TW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en-US" altLang="zh-TW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en-US" altLang="zh-TW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en-US" altLang="zh-TW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en-US" altLang="zh-TW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en-US" altLang="zh-TW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en-US" altLang="zh-TW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1" lang="en-US" altLang="zh-TW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E32D5ACC-D7F5-413A-AE28-6DACB10FB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輔導室任務</a:t>
            </a:r>
            <a:r>
              <a:rPr lang="en-US" altLang="zh-TW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輔導</a:t>
            </a:r>
            <a:r>
              <a:rPr lang="en-US" altLang="zh-TW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5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特教</a:t>
            </a:r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4367593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E32D5ACC-D7F5-413A-AE28-6DACB10FB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67865"/>
            <a:ext cx="8229600" cy="922114"/>
          </a:xfrm>
        </p:spPr>
        <p:txBody>
          <a:bodyPr/>
          <a:lstStyle/>
          <a:p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輔導室</a:t>
            </a:r>
            <a:r>
              <a:rPr lang="zh-TW" altLang="en-US" sz="5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主題宣導  </a:t>
            </a:r>
            <a:endParaRPr lang="zh-TW" altLang="en-US" sz="5400" dirty="0">
              <a:solidFill>
                <a:srgbClr val="C0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469D429-2196-47B4-800F-2036B5EB188D}"/>
              </a:ext>
            </a:extLst>
          </p:cNvPr>
          <p:cNvSpPr/>
          <p:nvPr/>
        </p:nvSpPr>
        <p:spPr>
          <a:xfrm>
            <a:off x="275254" y="1778926"/>
            <a:ext cx="4464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目的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: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發展、預防、治療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類型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: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心理輔導、行為輔導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功能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: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自我了解、自我悅納、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  生活適應、解決問題、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  人際關係、生涯規劃、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  發展潛能、增進生理健康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FCF2003-C57D-4234-8F0F-54AEBC0C38AE}"/>
              </a:ext>
            </a:extLst>
          </p:cNvPr>
          <p:cNvSpPr/>
          <p:nvPr/>
        </p:nvSpPr>
        <p:spPr>
          <a:xfrm>
            <a:off x="395536" y="1059945"/>
            <a:ext cx="110799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none" strike="noStrike" kern="1200" cap="none" spc="0" normalizeH="0" baseline="0" noProof="0" dirty="0">
                <a:ln/>
                <a:solidFill>
                  <a:srgbClr val="E7BC2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輔導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241F801-E3E7-474B-8325-6D6CCAC7D5BA}"/>
              </a:ext>
            </a:extLst>
          </p:cNvPr>
          <p:cNvSpPr/>
          <p:nvPr/>
        </p:nvSpPr>
        <p:spPr>
          <a:xfrm>
            <a:off x="4598914" y="1089979"/>
            <a:ext cx="203132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none" strike="noStrike" kern="1200" cap="none" spc="0" normalizeH="0" baseline="0" noProof="0" dirty="0">
                <a:ln/>
                <a:solidFill>
                  <a:srgbClr val="E7BC2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生命教育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7346EC3-08C3-4E4A-B727-9FFE997A03D4}"/>
              </a:ext>
            </a:extLst>
          </p:cNvPr>
          <p:cNvSpPr/>
          <p:nvPr/>
        </p:nvSpPr>
        <p:spPr>
          <a:xfrm>
            <a:off x="4598914" y="233132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境教：校園環境的營造對學生產生潛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   移默化的效果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食農、生態池、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   象龜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…)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身教：教師在課堂及校園中的身教成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   為學生的楷模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感恩、尊重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…)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活動安排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: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結合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5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月感恩月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1CD4DFC-7C9F-4FA5-837A-C344E584FFB9}"/>
              </a:ext>
            </a:extLst>
          </p:cNvPr>
          <p:cNvSpPr/>
          <p:nvPr/>
        </p:nvSpPr>
        <p:spPr>
          <a:xfrm>
            <a:off x="152391" y="4542173"/>
            <a:ext cx="44818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融入課程「情感教育」、「性教育」、「性別尊重」、「校園性別事件防治教育」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每學期實施相關課程或活動至少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4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小時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教師研習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教育部性別平等教育全球資訊網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A84CEC5-9E49-4B86-98E8-A2A5F03888EC}"/>
              </a:ext>
            </a:extLst>
          </p:cNvPr>
          <p:cNvSpPr/>
          <p:nvPr/>
        </p:nvSpPr>
        <p:spPr>
          <a:xfrm>
            <a:off x="395536" y="3886265"/>
            <a:ext cx="295465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none" strike="noStrike" kern="1200" cap="none" spc="0" normalizeH="0" baseline="0" noProof="0" dirty="0">
                <a:ln/>
                <a:solidFill>
                  <a:srgbClr val="E7BC2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性別平等教育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3A6CADC-A172-4996-8B31-A3A7798C069D}"/>
              </a:ext>
            </a:extLst>
          </p:cNvPr>
          <p:cNvSpPr/>
          <p:nvPr/>
        </p:nvSpPr>
        <p:spPr>
          <a:xfrm>
            <a:off x="4770713" y="4291628"/>
            <a:ext cx="203132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none" strike="noStrike" kern="1200" cap="none" spc="0" normalizeH="0" baseline="0" noProof="0" dirty="0">
                <a:ln/>
                <a:solidFill>
                  <a:srgbClr val="E7BC2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家庭教育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65173DF-5CAE-4594-B94D-4363752FF08E}"/>
              </a:ext>
            </a:extLst>
          </p:cNvPr>
          <p:cNvSpPr/>
          <p:nvPr/>
        </p:nvSpPr>
        <p:spPr>
          <a:xfrm>
            <a:off x="4682148" y="5000239"/>
            <a:ext cx="423978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內涵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: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親職、子職、性別、婚姻、失親、倫理、多元文化、家庭資源與管理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……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迎新、班親會、運動會、親職教育日、教育優先區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……</a:t>
            </a:r>
            <a:endParaRPr kumimoji="1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E9CE655-0543-4D61-8025-A698031B2830}"/>
              </a:ext>
            </a:extLst>
          </p:cNvPr>
          <p:cNvSpPr/>
          <p:nvPr/>
        </p:nvSpPr>
        <p:spPr>
          <a:xfrm>
            <a:off x="4516038" y="1736309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「唯有了解才會關心，唯有關心才會行動，唯有行動，生命才有希望。」 ～珍古德</a:t>
            </a:r>
          </a:p>
        </p:txBody>
      </p:sp>
    </p:spTree>
    <p:extLst>
      <p:ext uri="{BB962C8B-B14F-4D97-AF65-F5344CB8AC3E}">
        <p14:creationId xmlns:p14="http://schemas.microsoft.com/office/powerpoint/2010/main" val="9022462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/>
          </p:cNvSpPr>
          <p:nvPr>
            <p:ph type="body" idx="4294967295"/>
          </p:nvPr>
        </p:nvSpPr>
        <p:spPr>
          <a:xfrm>
            <a:off x="155575" y="2276872"/>
            <a:ext cx="8709025" cy="3745135"/>
          </a:xfrm>
          <a:solidFill>
            <a:srgbClr val="E9F5DB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身心障礙鑑定與安置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身心障礙鑑定安置，每學年辦理</a:t>
            </a: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次，申請時間每年</a:t>
            </a: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月、</a:t>
            </a: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月及</a:t>
            </a: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18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身心障礙教育福利服務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身心障礙學生交通費與書籍費、獎助學金</a:t>
            </a: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名額有限，依條件錄取</a:t>
            </a: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身心障礙學生及身心障礙人士子女學雜費減免補助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zh-TW" altLang="en-US" sz="2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桃園市特殊教育諮詢服務</a:t>
            </a:r>
            <a:r>
              <a:rPr lang="zh-TW" altLang="en-US" sz="1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28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南區特殊教育資於中心</a:t>
            </a: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興南國中</a:t>
            </a: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〉03-4624993〈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中心專線</a:t>
            </a: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〉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北區特殊教育資於中心</a:t>
            </a: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東門國小</a:t>
            </a: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〉03-3394572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分機</a:t>
            </a: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810</a:t>
            </a:r>
            <a:r>
              <a:rPr lang="zh-TW" altLang="en-US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0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826-832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zh-TW" sz="2000" b="1" dirty="0">
              <a:solidFill>
                <a:schemeClr val="folHlin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zh-TW" altLang="en-US" sz="2000" b="1" dirty="0">
                <a:solidFill>
                  <a:schemeClr val="fol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           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zh-TW" altLang="en-US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25" y="5545138"/>
            <a:ext cx="1857375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41DA84E-D998-48CF-A4BC-09C99975769C}"/>
              </a:ext>
            </a:extLst>
          </p:cNvPr>
          <p:cNvSpPr/>
          <p:nvPr/>
        </p:nvSpPr>
        <p:spPr>
          <a:xfrm>
            <a:off x="238696" y="6201569"/>
            <a:ext cx="5308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融合教育</a:t>
            </a: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／</a:t>
            </a:r>
            <a:r>
              <a: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11</a:t>
            </a: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月特教宣導月  </a:t>
            </a:r>
            <a:endParaRPr kumimoji="1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004EDB9-DB76-494B-A7CC-4E108B8B8737}"/>
              </a:ext>
            </a:extLst>
          </p:cNvPr>
          <p:cNvSpPr/>
          <p:nvPr/>
        </p:nvSpPr>
        <p:spPr>
          <a:xfrm>
            <a:off x="204380" y="1419966"/>
            <a:ext cx="1656184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/>
                <a:solidFill>
                  <a:srgbClr val="E7BC29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特殊教育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717452-3147-401F-90BE-8E15B3973EF0}"/>
              </a:ext>
            </a:extLst>
          </p:cNvPr>
          <p:cNvSpPr/>
          <p:nvPr/>
        </p:nvSpPr>
        <p:spPr>
          <a:xfrm>
            <a:off x="1907704" y="1300813"/>
            <a:ext cx="7080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類別：</a:t>
            </a: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(1)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身心障礙學生</a:t>
            </a:r>
            <a:endParaRPr kumimoji="1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 　</a:t>
            </a: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(2)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資賦優異學生 </a:t>
            </a: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一般智能、創造能力</a:t>
            </a: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</a:p>
        </p:txBody>
      </p:sp>
      <p:sp>
        <p:nvSpPr>
          <p:cNvPr id="10" name="標題 2">
            <a:extLst>
              <a:ext uri="{FF2B5EF4-FFF2-40B4-BE49-F238E27FC236}">
                <a16:creationId xmlns:a16="http://schemas.microsoft.com/office/drawing/2014/main" id="{50926CDC-76D6-4599-A5C3-60B11F20175E}"/>
              </a:ext>
            </a:extLst>
          </p:cNvPr>
          <p:cNvSpPr txBox="1">
            <a:spLocks/>
          </p:cNvSpPr>
          <p:nvPr/>
        </p:nvSpPr>
        <p:spPr>
          <a:xfrm>
            <a:off x="323528" y="316045"/>
            <a:ext cx="8541072" cy="92211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輔導室</a:t>
            </a:r>
            <a:r>
              <a:rPr kumimoji="1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特教宣導 </a:t>
            </a:r>
            <a:endParaRPr kumimoji="1" lang="zh-TW" altLang="en-US" sz="5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新細明體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3"/>
          <p:cNvSpPr>
            <a:spLocks noChangeArrowheads="1"/>
          </p:cNvSpPr>
          <p:nvPr/>
        </p:nvSpPr>
        <p:spPr bwMode="auto">
          <a:xfrm>
            <a:off x="250825" y="836613"/>
            <a:ext cx="8713788" cy="5832475"/>
          </a:xfrm>
          <a:prstGeom prst="rect">
            <a:avLst/>
          </a:prstGeom>
          <a:solidFill>
            <a:srgbClr val="CCFFCC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3455988" y="115888"/>
            <a:ext cx="22320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4000" b="1">
                <a:solidFill>
                  <a:srgbClr val="006600"/>
                </a:solidFill>
                <a:ea typeface="標楷體" pitchFamily="65" charset="-120"/>
              </a:rPr>
              <a:t>學校願景</a:t>
            </a:r>
          </a:p>
        </p:txBody>
      </p:sp>
      <p:grpSp>
        <p:nvGrpSpPr>
          <p:cNvPr id="2" name="Group 1027"/>
          <p:cNvGrpSpPr>
            <a:grpSpLocks/>
          </p:cNvGrpSpPr>
          <p:nvPr/>
        </p:nvGrpSpPr>
        <p:grpSpPr bwMode="auto">
          <a:xfrm>
            <a:off x="3938588" y="1844675"/>
            <a:ext cx="1209675" cy="815975"/>
            <a:chOff x="2481" y="1026"/>
            <a:chExt cx="762" cy="514"/>
          </a:xfrm>
        </p:grpSpPr>
        <p:sp>
          <p:nvSpPr>
            <p:cNvPr id="8265" name="Text Box 1028"/>
            <p:cNvSpPr txBox="1">
              <a:spLocks noChangeArrowheads="1"/>
            </p:cNvSpPr>
            <p:nvPr/>
          </p:nvSpPr>
          <p:spPr bwMode="auto">
            <a:xfrm>
              <a:off x="2481" y="1026"/>
              <a:ext cx="762" cy="256"/>
            </a:xfrm>
            <a:prstGeom prst="rect">
              <a:avLst/>
            </a:prstGeom>
            <a:solidFill>
              <a:srgbClr val="99CC00">
                <a:alpha val="50195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 sz="2000">
                  <a:ea typeface="標楷體" pitchFamily="65" charset="-120"/>
                </a:rPr>
                <a:t>愛在高原</a:t>
              </a:r>
            </a:p>
          </p:txBody>
        </p:sp>
        <p:cxnSp>
          <p:nvCxnSpPr>
            <p:cNvPr id="8266" name="AutoShape 1029"/>
            <p:cNvCxnSpPr>
              <a:cxnSpLocks noChangeShapeType="1"/>
              <a:stCxn id="122961" idx="0"/>
              <a:endCxn id="8265" idx="2"/>
            </p:cNvCxnSpPr>
            <p:nvPr/>
          </p:nvCxnSpPr>
          <p:spPr bwMode="auto">
            <a:xfrm flipH="1" flipV="1">
              <a:off x="2862" y="1282"/>
              <a:ext cx="8" cy="258"/>
            </a:xfrm>
            <a:prstGeom prst="straightConnector1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3" name="Group 1030"/>
          <p:cNvGrpSpPr>
            <a:grpSpLocks/>
          </p:cNvGrpSpPr>
          <p:nvPr/>
        </p:nvGrpSpPr>
        <p:grpSpPr bwMode="auto">
          <a:xfrm>
            <a:off x="323850" y="5084763"/>
            <a:ext cx="3024188" cy="1512887"/>
            <a:chOff x="204" y="3067"/>
            <a:chExt cx="1905" cy="953"/>
          </a:xfrm>
        </p:grpSpPr>
        <p:sp>
          <p:nvSpPr>
            <p:cNvPr id="8257" name="Rectangle 1031"/>
            <p:cNvSpPr>
              <a:spLocks noChangeArrowheads="1"/>
            </p:cNvSpPr>
            <p:nvPr/>
          </p:nvSpPr>
          <p:spPr bwMode="auto">
            <a:xfrm>
              <a:off x="204" y="3339"/>
              <a:ext cx="1905" cy="681"/>
            </a:xfrm>
            <a:prstGeom prst="rect">
              <a:avLst/>
            </a:prstGeom>
            <a:solidFill>
              <a:srgbClr val="B3C2F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zh-TW">
                <a:ea typeface="標楷體" pitchFamily="65" charset="-120"/>
              </a:endParaRPr>
            </a:p>
          </p:txBody>
        </p:sp>
        <p:sp>
          <p:nvSpPr>
            <p:cNvPr id="8258" name="Text Box 1032"/>
            <p:cNvSpPr txBox="1">
              <a:spLocks noChangeArrowheads="1"/>
            </p:cNvSpPr>
            <p:nvPr/>
          </p:nvSpPr>
          <p:spPr bwMode="auto">
            <a:xfrm>
              <a:off x="249" y="3437"/>
              <a:ext cx="570" cy="198"/>
            </a:xfrm>
            <a:prstGeom prst="rect">
              <a:avLst/>
            </a:prstGeom>
            <a:solidFill>
              <a:srgbClr val="CCFFCC">
                <a:alpha val="59999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 sz="1400">
                  <a:ea typeface="標楷體" pitchFamily="65" charset="-120"/>
                </a:rPr>
                <a:t>社團活動</a:t>
              </a:r>
            </a:p>
          </p:txBody>
        </p:sp>
        <p:sp>
          <p:nvSpPr>
            <p:cNvPr id="8259" name="Text Box 1033"/>
            <p:cNvSpPr txBox="1">
              <a:spLocks noChangeArrowheads="1"/>
            </p:cNvSpPr>
            <p:nvPr/>
          </p:nvSpPr>
          <p:spPr bwMode="auto">
            <a:xfrm>
              <a:off x="859" y="3437"/>
              <a:ext cx="570" cy="198"/>
            </a:xfrm>
            <a:prstGeom prst="rect">
              <a:avLst/>
            </a:prstGeom>
            <a:solidFill>
              <a:srgbClr val="CCFFCC">
                <a:alpha val="59999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 sz="1400">
                  <a:ea typeface="標楷體" pitchFamily="65" charset="-120"/>
                </a:rPr>
                <a:t>藝文活動</a:t>
              </a:r>
            </a:p>
          </p:txBody>
        </p:sp>
        <p:sp>
          <p:nvSpPr>
            <p:cNvPr id="8260" name="Text Box 1034"/>
            <p:cNvSpPr txBox="1">
              <a:spLocks noChangeArrowheads="1"/>
            </p:cNvSpPr>
            <p:nvPr/>
          </p:nvSpPr>
          <p:spPr bwMode="auto">
            <a:xfrm>
              <a:off x="1474" y="3437"/>
              <a:ext cx="570" cy="198"/>
            </a:xfrm>
            <a:prstGeom prst="rect">
              <a:avLst/>
            </a:prstGeom>
            <a:solidFill>
              <a:srgbClr val="CCFFCC">
                <a:alpha val="59999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 sz="1400">
                  <a:ea typeface="標楷體" pitchFamily="65" charset="-120"/>
                </a:rPr>
                <a:t>閱讀活動</a:t>
              </a:r>
            </a:p>
          </p:txBody>
        </p:sp>
        <p:sp>
          <p:nvSpPr>
            <p:cNvPr id="8261" name="Text Box 1035"/>
            <p:cNvSpPr txBox="1">
              <a:spLocks noChangeArrowheads="1"/>
            </p:cNvSpPr>
            <p:nvPr/>
          </p:nvSpPr>
          <p:spPr bwMode="auto">
            <a:xfrm>
              <a:off x="249" y="3702"/>
              <a:ext cx="570" cy="198"/>
            </a:xfrm>
            <a:prstGeom prst="rect">
              <a:avLst/>
            </a:prstGeom>
            <a:solidFill>
              <a:srgbClr val="CCFFCC">
                <a:alpha val="59999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 sz="1400">
                  <a:ea typeface="標楷體" pitchFamily="65" charset="-120"/>
                </a:rPr>
                <a:t>體育活動</a:t>
              </a:r>
            </a:p>
          </p:txBody>
        </p:sp>
        <p:sp>
          <p:nvSpPr>
            <p:cNvPr id="8262" name="Text Box 1036"/>
            <p:cNvSpPr txBox="1">
              <a:spLocks noChangeArrowheads="1"/>
            </p:cNvSpPr>
            <p:nvPr/>
          </p:nvSpPr>
          <p:spPr bwMode="auto">
            <a:xfrm>
              <a:off x="859" y="3702"/>
              <a:ext cx="570" cy="198"/>
            </a:xfrm>
            <a:prstGeom prst="rect">
              <a:avLst/>
            </a:prstGeom>
            <a:solidFill>
              <a:srgbClr val="CCFFCC">
                <a:alpha val="59999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 sz="1400">
                  <a:ea typeface="標楷體" pitchFamily="65" charset="-120"/>
                </a:rPr>
                <a:t>科學活動</a:t>
              </a:r>
            </a:p>
          </p:txBody>
        </p:sp>
        <p:sp>
          <p:nvSpPr>
            <p:cNvPr id="8263" name="Text Box 1037"/>
            <p:cNvSpPr txBox="1">
              <a:spLocks noChangeArrowheads="1"/>
            </p:cNvSpPr>
            <p:nvPr/>
          </p:nvSpPr>
          <p:spPr bwMode="auto">
            <a:xfrm>
              <a:off x="1474" y="3702"/>
              <a:ext cx="570" cy="198"/>
            </a:xfrm>
            <a:prstGeom prst="rect">
              <a:avLst/>
            </a:prstGeom>
            <a:solidFill>
              <a:srgbClr val="CCFFCC">
                <a:alpha val="59999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 sz="1400">
                  <a:ea typeface="標楷體" pitchFamily="65" charset="-120"/>
                </a:rPr>
                <a:t>語文活動</a:t>
              </a:r>
            </a:p>
          </p:txBody>
        </p:sp>
        <p:cxnSp>
          <p:nvCxnSpPr>
            <p:cNvPr id="8264" name="AutoShape 1038"/>
            <p:cNvCxnSpPr>
              <a:cxnSpLocks noChangeShapeType="1"/>
              <a:stCxn id="8243" idx="2"/>
              <a:endCxn id="8257" idx="0"/>
            </p:cNvCxnSpPr>
            <p:nvPr/>
          </p:nvCxnSpPr>
          <p:spPr bwMode="auto">
            <a:xfrm flipH="1">
              <a:off x="1157" y="3067"/>
              <a:ext cx="270" cy="27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" name="Group 1039"/>
          <p:cNvGrpSpPr>
            <a:grpSpLocks/>
          </p:cNvGrpSpPr>
          <p:nvPr/>
        </p:nvGrpSpPr>
        <p:grpSpPr bwMode="auto">
          <a:xfrm>
            <a:off x="6604000" y="4365625"/>
            <a:ext cx="1712913" cy="719138"/>
            <a:chOff x="4160" y="2614"/>
            <a:chExt cx="1079" cy="453"/>
          </a:xfrm>
        </p:grpSpPr>
        <p:sp>
          <p:nvSpPr>
            <p:cNvPr id="8255" name="Text Box 1040"/>
            <p:cNvSpPr txBox="1">
              <a:spLocks noChangeArrowheads="1"/>
            </p:cNvSpPr>
            <p:nvPr/>
          </p:nvSpPr>
          <p:spPr bwMode="auto">
            <a:xfrm>
              <a:off x="4253" y="2830"/>
              <a:ext cx="986" cy="237"/>
            </a:xfrm>
            <a:prstGeom prst="rect">
              <a:avLst/>
            </a:prstGeom>
            <a:solidFill>
              <a:srgbClr val="F5DE9D">
                <a:alpha val="70195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>
                  <a:ea typeface="標楷體" pitchFamily="65" charset="-120"/>
                </a:rPr>
                <a:t>學校本位課程</a:t>
              </a:r>
            </a:p>
          </p:txBody>
        </p:sp>
        <p:cxnSp>
          <p:nvCxnSpPr>
            <p:cNvPr id="8256" name="AutoShape 1041"/>
            <p:cNvCxnSpPr>
              <a:cxnSpLocks noChangeShapeType="1"/>
              <a:stCxn id="8251" idx="2"/>
              <a:endCxn id="8255" idx="0"/>
            </p:cNvCxnSpPr>
            <p:nvPr/>
          </p:nvCxnSpPr>
          <p:spPr bwMode="auto">
            <a:xfrm>
              <a:off x="4160" y="2614"/>
              <a:ext cx="586" cy="2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5" name="Group 1042"/>
          <p:cNvGrpSpPr>
            <a:grpSpLocks/>
          </p:cNvGrpSpPr>
          <p:nvPr/>
        </p:nvGrpSpPr>
        <p:grpSpPr bwMode="auto">
          <a:xfrm>
            <a:off x="1663700" y="3168650"/>
            <a:ext cx="1652588" cy="1196975"/>
            <a:chOff x="1048" y="1860"/>
            <a:chExt cx="1041" cy="754"/>
          </a:xfrm>
        </p:grpSpPr>
        <p:sp>
          <p:nvSpPr>
            <p:cNvPr id="8253" name="Text Box 1043"/>
            <p:cNvSpPr txBox="1">
              <a:spLocks noChangeArrowheads="1"/>
            </p:cNvSpPr>
            <p:nvPr/>
          </p:nvSpPr>
          <p:spPr bwMode="auto">
            <a:xfrm>
              <a:off x="1048" y="2358"/>
              <a:ext cx="762" cy="256"/>
            </a:xfrm>
            <a:prstGeom prst="rect">
              <a:avLst/>
            </a:prstGeom>
            <a:solidFill>
              <a:srgbClr val="B3C2F1">
                <a:alpha val="59999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 sz="2000">
                  <a:ea typeface="標楷體" pitchFamily="65" charset="-120"/>
                </a:rPr>
                <a:t>發展潛能</a:t>
              </a:r>
            </a:p>
          </p:txBody>
        </p:sp>
        <p:cxnSp>
          <p:nvCxnSpPr>
            <p:cNvPr id="8254" name="AutoShape 1044"/>
            <p:cNvCxnSpPr>
              <a:cxnSpLocks noChangeShapeType="1"/>
              <a:stCxn id="122961" idx="1"/>
              <a:endCxn id="8253" idx="0"/>
            </p:cNvCxnSpPr>
            <p:nvPr/>
          </p:nvCxnSpPr>
          <p:spPr bwMode="auto">
            <a:xfrm rot="10800000" flipV="1">
              <a:off x="1429" y="1860"/>
              <a:ext cx="660" cy="498"/>
            </a:xfrm>
            <a:prstGeom prst="bentConnector2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 type="triangle" w="med" len="med"/>
            </a:ln>
          </p:spPr>
        </p:cxnSp>
      </p:grpSp>
      <p:grpSp>
        <p:nvGrpSpPr>
          <p:cNvPr id="6" name="Group 1045"/>
          <p:cNvGrpSpPr>
            <a:grpSpLocks/>
          </p:cNvGrpSpPr>
          <p:nvPr/>
        </p:nvGrpSpPr>
        <p:grpSpPr bwMode="auto">
          <a:xfrm>
            <a:off x="5364163" y="3168650"/>
            <a:ext cx="2987675" cy="1196975"/>
            <a:chOff x="3379" y="1860"/>
            <a:chExt cx="1882" cy="754"/>
          </a:xfrm>
        </p:grpSpPr>
        <p:sp>
          <p:nvSpPr>
            <p:cNvPr id="8251" name="Text Box 1046"/>
            <p:cNvSpPr txBox="1">
              <a:spLocks noChangeArrowheads="1"/>
            </p:cNvSpPr>
            <p:nvPr/>
          </p:nvSpPr>
          <p:spPr bwMode="auto">
            <a:xfrm>
              <a:off x="3379" y="2358"/>
              <a:ext cx="1882" cy="256"/>
            </a:xfrm>
            <a:prstGeom prst="rect">
              <a:avLst/>
            </a:prstGeom>
            <a:solidFill>
              <a:srgbClr val="F5DE9D">
                <a:alpha val="70195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 sz="2000">
                  <a:ea typeface="標楷體" pitchFamily="65" charset="-120"/>
                </a:rPr>
                <a:t>培養學生終身學習的能力</a:t>
              </a:r>
            </a:p>
          </p:txBody>
        </p:sp>
        <p:cxnSp>
          <p:nvCxnSpPr>
            <p:cNvPr id="8252" name="AutoShape 1047"/>
            <p:cNvCxnSpPr>
              <a:cxnSpLocks noChangeShapeType="1"/>
              <a:stCxn id="122961" idx="3"/>
              <a:endCxn id="8251" idx="0"/>
            </p:cNvCxnSpPr>
            <p:nvPr/>
          </p:nvCxnSpPr>
          <p:spPr bwMode="auto">
            <a:xfrm>
              <a:off x="3651" y="1860"/>
              <a:ext cx="509" cy="498"/>
            </a:xfrm>
            <a:prstGeom prst="bentConnector2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 type="triangle" w="med" len="med"/>
            </a:ln>
          </p:spPr>
        </p:cxnSp>
      </p:grpSp>
      <p:grpSp>
        <p:nvGrpSpPr>
          <p:cNvPr id="7" name="Group 1048"/>
          <p:cNvGrpSpPr>
            <a:grpSpLocks/>
          </p:cNvGrpSpPr>
          <p:nvPr/>
        </p:nvGrpSpPr>
        <p:grpSpPr bwMode="auto">
          <a:xfrm>
            <a:off x="827088" y="1096963"/>
            <a:ext cx="1484312" cy="1611312"/>
            <a:chOff x="521" y="555"/>
            <a:chExt cx="935" cy="1015"/>
          </a:xfrm>
        </p:grpSpPr>
        <p:sp>
          <p:nvSpPr>
            <p:cNvPr id="8246" name="Rectangle 1049"/>
            <p:cNvSpPr>
              <a:spLocks noChangeArrowheads="1"/>
            </p:cNvSpPr>
            <p:nvPr/>
          </p:nvSpPr>
          <p:spPr bwMode="auto">
            <a:xfrm>
              <a:off x="521" y="754"/>
              <a:ext cx="908" cy="81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zh-TW">
                <a:ea typeface="標楷體" pitchFamily="65" charset="-120"/>
              </a:endParaRPr>
            </a:p>
          </p:txBody>
        </p:sp>
        <p:sp>
          <p:nvSpPr>
            <p:cNvPr id="8247" name="Text Box 1050"/>
            <p:cNvSpPr txBox="1">
              <a:spLocks noChangeArrowheads="1"/>
            </p:cNvSpPr>
            <p:nvPr/>
          </p:nvSpPr>
          <p:spPr bwMode="auto">
            <a:xfrm>
              <a:off x="613" y="828"/>
              <a:ext cx="725" cy="19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TW" altLang="en-US" sz="1400">
                  <a:ea typeface="標楷體" pitchFamily="65" charset="-120"/>
                </a:rPr>
                <a:t>家長會</a:t>
              </a:r>
            </a:p>
          </p:txBody>
        </p:sp>
        <p:sp>
          <p:nvSpPr>
            <p:cNvPr id="8248" name="Text Box 1051"/>
            <p:cNvSpPr txBox="1">
              <a:spLocks noChangeArrowheads="1"/>
            </p:cNvSpPr>
            <p:nvPr/>
          </p:nvSpPr>
          <p:spPr bwMode="auto">
            <a:xfrm>
              <a:off x="613" y="1071"/>
              <a:ext cx="725" cy="19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TW" altLang="en-US" sz="1400">
                  <a:ea typeface="標楷體" pitchFamily="65" charset="-120"/>
                </a:rPr>
                <a:t>志工組織</a:t>
              </a:r>
            </a:p>
          </p:txBody>
        </p:sp>
        <p:sp>
          <p:nvSpPr>
            <p:cNvPr id="8249" name="Text Box 1052"/>
            <p:cNvSpPr txBox="1">
              <a:spLocks noChangeArrowheads="1"/>
            </p:cNvSpPr>
            <p:nvPr/>
          </p:nvSpPr>
          <p:spPr bwMode="auto">
            <a:xfrm>
              <a:off x="613" y="1298"/>
              <a:ext cx="725" cy="19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TW" altLang="en-US" sz="1400">
                  <a:ea typeface="標楷體" pitchFamily="65" charset="-120"/>
                </a:rPr>
                <a:t>文教基金會</a:t>
              </a:r>
            </a:p>
          </p:txBody>
        </p:sp>
        <p:cxnSp>
          <p:nvCxnSpPr>
            <p:cNvPr id="8250" name="AutoShape 1053"/>
            <p:cNvCxnSpPr>
              <a:cxnSpLocks noChangeShapeType="1"/>
              <a:stCxn id="8240" idx="1"/>
              <a:endCxn id="8246" idx="0"/>
            </p:cNvCxnSpPr>
            <p:nvPr/>
          </p:nvCxnSpPr>
          <p:spPr bwMode="auto">
            <a:xfrm rot="10800000" flipV="1">
              <a:off x="975" y="555"/>
              <a:ext cx="481" cy="199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</p:grpSp>
      <p:grpSp>
        <p:nvGrpSpPr>
          <p:cNvPr id="8" name="Group 1054"/>
          <p:cNvGrpSpPr>
            <a:grpSpLocks/>
          </p:cNvGrpSpPr>
          <p:nvPr/>
        </p:nvGrpSpPr>
        <p:grpSpPr bwMode="auto">
          <a:xfrm>
            <a:off x="1255713" y="4364038"/>
            <a:ext cx="2020887" cy="720725"/>
            <a:chOff x="790" y="2613"/>
            <a:chExt cx="1274" cy="454"/>
          </a:xfrm>
        </p:grpSpPr>
        <p:sp>
          <p:nvSpPr>
            <p:cNvPr id="8243" name="Text Box 1055"/>
            <p:cNvSpPr txBox="1">
              <a:spLocks noChangeArrowheads="1"/>
            </p:cNvSpPr>
            <p:nvPr/>
          </p:nvSpPr>
          <p:spPr bwMode="auto">
            <a:xfrm>
              <a:off x="790" y="2830"/>
              <a:ext cx="1274" cy="237"/>
            </a:xfrm>
            <a:prstGeom prst="rect">
              <a:avLst/>
            </a:prstGeom>
            <a:solidFill>
              <a:srgbClr val="B3C2F1">
                <a:alpha val="59999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>
                  <a:ea typeface="標楷體" pitchFamily="65" charset="-120"/>
                </a:rPr>
                <a:t>學生多元學習活動</a:t>
              </a:r>
            </a:p>
          </p:txBody>
        </p:sp>
        <p:cxnSp>
          <p:nvCxnSpPr>
            <p:cNvPr id="8244" name="AutoShape 1056"/>
            <p:cNvCxnSpPr>
              <a:cxnSpLocks noChangeShapeType="1"/>
              <a:stCxn id="8253" idx="2"/>
              <a:endCxn id="8243" idx="0"/>
            </p:cNvCxnSpPr>
            <p:nvPr/>
          </p:nvCxnSpPr>
          <p:spPr bwMode="auto">
            <a:xfrm flipH="1">
              <a:off x="1427" y="2614"/>
              <a:ext cx="2" cy="2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245" name="Text Box 1057"/>
            <p:cNvSpPr txBox="1">
              <a:spLocks noChangeArrowheads="1"/>
            </p:cNvSpPr>
            <p:nvPr/>
          </p:nvSpPr>
          <p:spPr bwMode="auto">
            <a:xfrm>
              <a:off x="1429" y="2613"/>
              <a:ext cx="3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 sz="1600">
                  <a:ea typeface="標楷體" pitchFamily="65" charset="-120"/>
                </a:rPr>
                <a:t>舉辦</a:t>
              </a:r>
            </a:p>
          </p:txBody>
        </p:sp>
      </p:grpSp>
      <p:grpSp>
        <p:nvGrpSpPr>
          <p:cNvPr id="9" name="Group 1058"/>
          <p:cNvGrpSpPr>
            <a:grpSpLocks/>
          </p:cNvGrpSpPr>
          <p:nvPr/>
        </p:nvGrpSpPr>
        <p:grpSpPr bwMode="auto">
          <a:xfrm>
            <a:off x="2306638" y="908050"/>
            <a:ext cx="2233612" cy="936625"/>
            <a:chOff x="1456" y="436"/>
            <a:chExt cx="1406" cy="590"/>
          </a:xfrm>
        </p:grpSpPr>
        <p:sp>
          <p:nvSpPr>
            <p:cNvPr id="8240" name="Text Box 1059"/>
            <p:cNvSpPr txBox="1">
              <a:spLocks noChangeArrowheads="1"/>
            </p:cNvSpPr>
            <p:nvPr/>
          </p:nvSpPr>
          <p:spPr bwMode="auto">
            <a:xfrm>
              <a:off x="1456" y="436"/>
              <a:ext cx="698" cy="237"/>
            </a:xfrm>
            <a:prstGeom prst="rect">
              <a:avLst/>
            </a:prstGeom>
            <a:solidFill>
              <a:srgbClr val="99CC00">
                <a:alpha val="50195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>
                  <a:ea typeface="標楷體" pitchFamily="65" charset="-120"/>
                </a:rPr>
                <a:t>家長參與</a:t>
              </a:r>
            </a:p>
          </p:txBody>
        </p:sp>
        <p:cxnSp>
          <p:nvCxnSpPr>
            <p:cNvPr id="8241" name="AutoShape 1060"/>
            <p:cNvCxnSpPr>
              <a:cxnSpLocks noChangeShapeType="1"/>
              <a:stCxn id="8265" idx="0"/>
              <a:endCxn id="8240" idx="2"/>
            </p:cNvCxnSpPr>
            <p:nvPr/>
          </p:nvCxnSpPr>
          <p:spPr bwMode="auto">
            <a:xfrm flipH="1" flipV="1">
              <a:off x="1805" y="673"/>
              <a:ext cx="1057" cy="35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242" name="Text Box 1061"/>
            <p:cNvSpPr txBox="1">
              <a:spLocks noChangeArrowheads="1"/>
            </p:cNvSpPr>
            <p:nvPr/>
          </p:nvSpPr>
          <p:spPr bwMode="auto">
            <a:xfrm>
              <a:off x="1882" y="754"/>
              <a:ext cx="3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 sz="1600">
                  <a:ea typeface="標楷體" pitchFamily="65" charset="-120"/>
                </a:rPr>
                <a:t>鼓勵</a:t>
              </a:r>
            </a:p>
          </p:txBody>
        </p:sp>
      </p:grpSp>
      <p:grpSp>
        <p:nvGrpSpPr>
          <p:cNvPr id="10" name="Group 1062"/>
          <p:cNvGrpSpPr>
            <a:grpSpLocks/>
          </p:cNvGrpSpPr>
          <p:nvPr/>
        </p:nvGrpSpPr>
        <p:grpSpPr bwMode="auto">
          <a:xfrm>
            <a:off x="3556000" y="908050"/>
            <a:ext cx="2022475" cy="936625"/>
            <a:chOff x="2243" y="436"/>
            <a:chExt cx="1274" cy="590"/>
          </a:xfrm>
        </p:grpSpPr>
        <p:sp>
          <p:nvSpPr>
            <p:cNvPr id="8237" name="Text Box 1063"/>
            <p:cNvSpPr txBox="1">
              <a:spLocks noChangeArrowheads="1"/>
            </p:cNvSpPr>
            <p:nvPr/>
          </p:nvSpPr>
          <p:spPr bwMode="auto">
            <a:xfrm>
              <a:off x="2243" y="436"/>
              <a:ext cx="1274" cy="237"/>
            </a:xfrm>
            <a:prstGeom prst="rect">
              <a:avLst/>
            </a:prstGeom>
            <a:solidFill>
              <a:srgbClr val="99CC00">
                <a:alpha val="50195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>
                  <a:ea typeface="標楷體" pitchFamily="65" charset="-120"/>
                </a:rPr>
                <a:t>親近高原美麗校園</a:t>
              </a:r>
            </a:p>
          </p:txBody>
        </p:sp>
        <p:cxnSp>
          <p:nvCxnSpPr>
            <p:cNvPr id="8238" name="AutoShape 1064"/>
            <p:cNvCxnSpPr>
              <a:cxnSpLocks noChangeShapeType="1"/>
              <a:stCxn id="8265" idx="0"/>
              <a:endCxn id="8237" idx="2"/>
            </p:cNvCxnSpPr>
            <p:nvPr/>
          </p:nvCxnSpPr>
          <p:spPr bwMode="auto">
            <a:xfrm flipV="1">
              <a:off x="2862" y="673"/>
              <a:ext cx="18" cy="35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239" name="Text Box 1065"/>
            <p:cNvSpPr txBox="1">
              <a:spLocks noChangeArrowheads="1"/>
            </p:cNvSpPr>
            <p:nvPr/>
          </p:nvSpPr>
          <p:spPr bwMode="auto">
            <a:xfrm>
              <a:off x="2835" y="709"/>
              <a:ext cx="3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 sz="1600">
                  <a:ea typeface="標楷體" pitchFamily="65" charset="-120"/>
                </a:rPr>
                <a:t>營造</a:t>
              </a:r>
            </a:p>
          </p:txBody>
        </p:sp>
      </p:grpSp>
      <p:grpSp>
        <p:nvGrpSpPr>
          <p:cNvPr id="11" name="Group 1066"/>
          <p:cNvGrpSpPr>
            <a:grpSpLocks/>
          </p:cNvGrpSpPr>
          <p:nvPr/>
        </p:nvGrpSpPr>
        <p:grpSpPr bwMode="auto">
          <a:xfrm>
            <a:off x="4537075" y="908050"/>
            <a:ext cx="2287588" cy="936625"/>
            <a:chOff x="2862" y="436"/>
            <a:chExt cx="1442" cy="590"/>
          </a:xfrm>
        </p:grpSpPr>
        <p:sp>
          <p:nvSpPr>
            <p:cNvPr id="8234" name="Text Box 1067"/>
            <p:cNvSpPr txBox="1">
              <a:spLocks noChangeArrowheads="1"/>
            </p:cNvSpPr>
            <p:nvPr/>
          </p:nvSpPr>
          <p:spPr bwMode="auto">
            <a:xfrm>
              <a:off x="3606" y="436"/>
              <a:ext cx="698" cy="237"/>
            </a:xfrm>
            <a:prstGeom prst="rect">
              <a:avLst/>
            </a:prstGeom>
            <a:solidFill>
              <a:srgbClr val="99CC00">
                <a:alpha val="50195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>
                  <a:ea typeface="標楷體" pitchFamily="65" charset="-120"/>
                </a:rPr>
                <a:t>社區資源</a:t>
              </a:r>
            </a:p>
          </p:txBody>
        </p:sp>
        <p:cxnSp>
          <p:nvCxnSpPr>
            <p:cNvPr id="8235" name="AutoShape 1068"/>
            <p:cNvCxnSpPr>
              <a:cxnSpLocks noChangeShapeType="1"/>
              <a:stCxn id="8265" idx="0"/>
              <a:endCxn id="8234" idx="2"/>
            </p:cNvCxnSpPr>
            <p:nvPr/>
          </p:nvCxnSpPr>
          <p:spPr bwMode="auto">
            <a:xfrm flipV="1">
              <a:off x="2862" y="673"/>
              <a:ext cx="1093" cy="35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236" name="Text Box 1069"/>
            <p:cNvSpPr txBox="1">
              <a:spLocks noChangeArrowheads="1"/>
            </p:cNvSpPr>
            <p:nvPr/>
          </p:nvSpPr>
          <p:spPr bwMode="auto">
            <a:xfrm>
              <a:off x="3379" y="799"/>
              <a:ext cx="6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 sz="1600">
                  <a:ea typeface="標楷體" pitchFamily="65" charset="-120"/>
                </a:rPr>
                <a:t>積極爭取</a:t>
              </a:r>
            </a:p>
          </p:txBody>
        </p:sp>
      </p:grpSp>
      <p:grpSp>
        <p:nvGrpSpPr>
          <p:cNvPr id="12" name="Group 1070"/>
          <p:cNvGrpSpPr>
            <a:grpSpLocks/>
          </p:cNvGrpSpPr>
          <p:nvPr/>
        </p:nvGrpSpPr>
        <p:grpSpPr bwMode="auto">
          <a:xfrm>
            <a:off x="4572000" y="4365625"/>
            <a:ext cx="2319338" cy="719138"/>
            <a:chOff x="2880" y="2614"/>
            <a:chExt cx="1461" cy="453"/>
          </a:xfrm>
        </p:grpSpPr>
        <p:sp>
          <p:nvSpPr>
            <p:cNvPr id="8231" name="Text Box 1071"/>
            <p:cNvSpPr txBox="1">
              <a:spLocks noChangeArrowheads="1"/>
            </p:cNvSpPr>
            <p:nvPr/>
          </p:nvSpPr>
          <p:spPr bwMode="auto">
            <a:xfrm>
              <a:off x="3969" y="2628"/>
              <a:ext cx="3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 sz="1600">
                  <a:ea typeface="標楷體" pitchFamily="65" charset="-120"/>
                </a:rPr>
                <a:t>透過</a:t>
              </a:r>
            </a:p>
          </p:txBody>
        </p:sp>
        <p:sp>
          <p:nvSpPr>
            <p:cNvPr id="8232" name="Text Box 1072"/>
            <p:cNvSpPr txBox="1">
              <a:spLocks noChangeArrowheads="1"/>
            </p:cNvSpPr>
            <p:nvPr/>
          </p:nvSpPr>
          <p:spPr bwMode="auto">
            <a:xfrm>
              <a:off x="2880" y="2830"/>
              <a:ext cx="986" cy="237"/>
            </a:xfrm>
            <a:prstGeom prst="rect">
              <a:avLst/>
            </a:prstGeom>
            <a:solidFill>
              <a:srgbClr val="F5DE9D">
                <a:alpha val="70195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>
                  <a:ea typeface="標楷體" pitchFamily="65" charset="-120"/>
                </a:rPr>
                <a:t>教師專業成長</a:t>
              </a:r>
            </a:p>
          </p:txBody>
        </p:sp>
        <p:cxnSp>
          <p:nvCxnSpPr>
            <p:cNvPr id="8233" name="AutoShape 1073"/>
            <p:cNvCxnSpPr>
              <a:cxnSpLocks noChangeShapeType="1"/>
              <a:stCxn id="8251" idx="2"/>
              <a:endCxn id="8232" idx="0"/>
            </p:cNvCxnSpPr>
            <p:nvPr/>
          </p:nvCxnSpPr>
          <p:spPr bwMode="auto">
            <a:xfrm flipH="1">
              <a:off x="3373" y="2614"/>
              <a:ext cx="787" cy="2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3" name="Group 1074"/>
          <p:cNvGrpSpPr>
            <a:grpSpLocks/>
          </p:cNvGrpSpPr>
          <p:nvPr/>
        </p:nvGrpSpPr>
        <p:grpSpPr bwMode="auto">
          <a:xfrm>
            <a:off x="5942013" y="5084763"/>
            <a:ext cx="3022600" cy="1512887"/>
            <a:chOff x="3742" y="3067"/>
            <a:chExt cx="1905" cy="953"/>
          </a:xfrm>
        </p:grpSpPr>
        <p:sp>
          <p:nvSpPr>
            <p:cNvPr id="8223" name="Rectangle 1075"/>
            <p:cNvSpPr>
              <a:spLocks noChangeArrowheads="1"/>
            </p:cNvSpPr>
            <p:nvPr/>
          </p:nvSpPr>
          <p:spPr bwMode="auto">
            <a:xfrm>
              <a:off x="3742" y="3339"/>
              <a:ext cx="1905" cy="681"/>
            </a:xfrm>
            <a:prstGeom prst="rect">
              <a:avLst/>
            </a:prstGeom>
            <a:solidFill>
              <a:srgbClr val="F5DE9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zh-TW">
                <a:ea typeface="標楷體" pitchFamily="65" charset="-120"/>
              </a:endParaRPr>
            </a:p>
          </p:txBody>
        </p:sp>
        <p:sp>
          <p:nvSpPr>
            <p:cNvPr id="8224" name="Text Box 1076"/>
            <p:cNvSpPr txBox="1">
              <a:spLocks noChangeArrowheads="1"/>
            </p:cNvSpPr>
            <p:nvPr/>
          </p:nvSpPr>
          <p:spPr bwMode="auto">
            <a:xfrm>
              <a:off x="3806" y="3421"/>
              <a:ext cx="570" cy="198"/>
            </a:xfrm>
            <a:prstGeom prst="rect">
              <a:avLst/>
            </a:prstGeom>
            <a:solidFill>
              <a:srgbClr val="CCFFCC">
                <a:alpha val="70195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 sz="1400">
                  <a:ea typeface="標楷體" pitchFamily="65" charset="-120"/>
                </a:rPr>
                <a:t>閱讀教育</a:t>
              </a:r>
            </a:p>
          </p:txBody>
        </p:sp>
        <p:sp>
          <p:nvSpPr>
            <p:cNvPr id="8225" name="Text Box 1077"/>
            <p:cNvSpPr txBox="1">
              <a:spLocks noChangeArrowheads="1"/>
            </p:cNvSpPr>
            <p:nvPr/>
          </p:nvSpPr>
          <p:spPr bwMode="auto">
            <a:xfrm>
              <a:off x="4422" y="3421"/>
              <a:ext cx="571" cy="198"/>
            </a:xfrm>
            <a:prstGeom prst="rect">
              <a:avLst/>
            </a:prstGeom>
            <a:solidFill>
              <a:srgbClr val="CCFFCC">
                <a:alpha val="70195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 sz="1400">
                  <a:ea typeface="標楷體" pitchFamily="65" charset="-120"/>
                </a:rPr>
                <a:t>環境教育</a:t>
              </a:r>
            </a:p>
          </p:txBody>
        </p:sp>
        <p:sp>
          <p:nvSpPr>
            <p:cNvPr id="8226" name="Text Box 1078"/>
            <p:cNvSpPr txBox="1">
              <a:spLocks noChangeArrowheads="1"/>
            </p:cNvSpPr>
            <p:nvPr/>
          </p:nvSpPr>
          <p:spPr bwMode="auto">
            <a:xfrm>
              <a:off x="5032" y="3421"/>
              <a:ext cx="570" cy="198"/>
            </a:xfrm>
            <a:prstGeom prst="rect">
              <a:avLst/>
            </a:prstGeom>
            <a:solidFill>
              <a:srgbClr val="CCFFCC">
                <a:alpha val="70195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 sz="1400">
                  <a:ea typeface="標楷體" pitchFamily="65" charset="-120"/>
                </a:rPr>
                <a:t>游泳教學</a:t>
              </a:r>
            </a:p>
          </p:txBody>
        </p:sp>
        <p:sp>
          <p:nvSpPr>
            <p:cNvPr id="8227" name="Text Box 1079"/>
            <p:cNvSpPr txBox="1">
              <a:spLocks noChangeArrowheads="1"/>
            </p:cNvSpPr>
            <p:nvPr/>
          </p:nvSpPr>
          <p:spPr bwMode="auto">
            <a:xfrm>
              <a:off x="3807" y="3713"/>
              <a:ext cx="569" cy="194"/>
            </a:xfrm>
            <a:prstGeom prst="rect">
              <a:avLst/>
            </a:prstGeom>
            <a:solidFill>
              <a:srgbClr val="CCFFCC">
                <a:alpha val="70195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 sz="1400" dirty="0">
                  <a:ea typeface="標楷體" pitchFamily="65" charset="-120"/>
                </a:rPr>
                <a:t>資訊科技</a:t>
              </a:r>
            </a:p>
          </p:txBody>
        </p:sp>
        <p:cxnSp>
          <p:nvCxnSpPr>
            <p:cNvPr id="8228" name="AutoShape 1080"/>
            <p:cNvCxnSpPr>
              <a:cxnSpLocks noChangeShapeType="1"/>
              <a:stCxn id="8255" idx="2"/>
              <a:endCxn id="8223" idx="0"/>
            </p:cNvCxnSpPr>
            <p:nvPr/>
          </p:nvCxnSpPr>
          <p:spPr bwMode="auto">
            <a:xfrm flipH="1">
              <a:off x="4695" y="3067"/>
              <a:ext cx="51" cy="27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229" name="Text Box 1081"/>
            <p:cNvSpPr txBox="1">
              <a:spLocks noChangeArrowheads="1"/>
            </p:cNvSpPr>
            <p:nvPr/>
          </p:nvSpPr>
          <p:spPr bwMode="auto">
            <a:xfrm>
              <a:off x="4422" y="3713"/>
              <a:ext cx="571" cy="198"/>
            </a:xfrm>
            <a:prstGeom prst="rect">
              <a:avLst/>
            </a:prstGeom>
            <a:solidFill>
              <a:srgbClr val="CCFFCC">
                <a:alpha val="70195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 sz="1400">
                  <a:ea typeface="標楷體" pitchFamily="65" charset="-120"/>
                </a:rPr>
                <a:t>國際教育</a:t>
              </a:r>
            </a:p>
          </p:txBody>
        </p:sp>
        <p:sp>
          <p:nvSpPr>
            <p:cNvPr id="8230" name="Text Box 1082"/>
            <p:cNvSpPr txBox="1">
              <a:spLocks noChangeArrowheads="1"/>
            </p:cNvSpPr>
            <p:nvPr/>
          </p:nvSpPr>
          <p:spPr bwMode="auto">
            <a:xfrm>
              <a:off x="5032" y="3702"/>
              <a:ext cx="570" cy="198"/>
            </a:xfrm>
            <a:prstGeom prst="rect">
              <a:avLst/>
            </a:prstGeom>
            <a:solidFill>
              <a:srgbClr val="CCFFCC">
                <a:alpha val="70195"/>
              </a:srgb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TW" altLang="en-US" sz="1400">
                  <a:ea typeface="標楷體" pitchFamily="65" charset="-120"/>
                </a:rPr>
                <a:t>母語教學</a:t>
              </a:r>
            </a:p>
          </p:txBody>
        </p:sp>
      </p:grpSp>
      <p:grpSp>
        <p:nvGrpSpPr>
          <p:cNvPr id="14" name="Group 1083"/>
          <p:cNvGrpSpPr>
            <a:grpSpLocks/>
          </p:cNvGrpSpPr>
          <p:nvPr/>
        </p:nvGrpSpPr>
        <p:grpSpPr bwMode="auto">
          <a:xfrm>
            <a:off x="6732588" y="1096963"/>
            <a:ext cx="2162175" cy="2619375"/>
            <a:chOff x="4241" y="555"/>
            <a:chExt cx="1361" cy="1650"/>
          </a:xfrm>
        </p:grpSpPr>
        <p:sp>
          <p:nvSpPr>
            <p:cNvPr id="8211" name="Rectangle 1084"/>
            <p:cNvSpPr>
              <a:spLocks noChangeArrowheads="1"/>
            </p:cNvSpPr>
            <p:nvPr/>
          </p:nvSpPr>
          <p:spPr bwMode="auto">
            <a:xfrm>
              <a:off x="4241" y="754"/>
              <a:ext cx="1361" cy="1451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zh-TW">
                <a:ea typeface="標楷體" pitchFamily="65" charset="-120"/>
              </a:endParaRPr>
            </a:p>
          </p:txBody>
        </p:sp>
        <p:sp>
          <p:nvSpPr>
            <p:cNvPr id="8212" name="Text Box 1085"/>
            <p:cNvSpPr txBox="1">
              <a:spLocks noChangeArrowheads="1"/>
            </p:cNvSpPr>
            <p:nvPr/>
          </p:nvSpPr>
          <p:spPr bwMode="auto">
            <a:xfrm>
              <a:off x="4307" y="816"/>
              <a:ext cx="570" cy="19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zh-TW" altLang="en-US" sz="1400">
                  <a:ea typeface="標楷體" pitchFamily="65" charset="-120"/>
                </a:rPr>
                <a:t>渴望園區</a:t>
              </a:r>
            </a:p>
          </p:txBody>
        </p:sp>
        <p:sp>
          <p:nvSpPr>
            <p:cNvPr id="8213" name="Text Box 1086"/>
            <p:cNvSpPr txBox="1">
              <a:spLocks noChangeArrowheads="1"/>
            </p:cNvSpPr>
            <p:nvPr/>
          </p:nvSpPr>
          <p:spPr bwMode="auto">
            <a:xfrm>
              <a:off x="4307" y="1052"/>
              <a:ext cx="570" cy="19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zh-TW" altLang="en-US" sz="1400">
                  <a:ea typeface="標楷體" pitchFamily="65" charset="-120"/>
                </a:rPr>
                <a:t>新桃電廠</a:t>
              </a:r>
            </a:p>
          </p:txBody>
        </p:sp>
        <p:sp>
          <p:nvSpPr>
            <p:cNvPr id="8214" name="Text Box 1087"/>
            <p:cNvSpPr txBox="1">
              <a:spLocks noChangeArrowheads="1"/>
            </p:cNvSpPr>
            <p:nvPr/>
          </p:nvSpPr>
          <p:spPr bwMode="auto">
            <a:xfrm>
              <a:off x="4307" y="1308"/>
              <a:ext cx="570" cy="19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TW" altLang="en-US" sz="1400">
                  <a:ea typeface="標楷體" pitchFamily="65" charset="-120"/>
                </a:rPr>
                <a:t>台全電機</a:t>
              </a:r>
            </a:p>
          </p:txBody>
        </p:sp>
        <p:sp>
          <p:nvSpPr>
            <p:cNvPr id="8215" name="Text Box 1088"/>
            <p:cNvSpPr txBox="1">
              <a:spLocks noChangeArrowheads="1"/>
            </p:cNvSpPr>
            <p:nvPr/>
          </p:nvSpPr>
          <p:spPr bwMode="auto">
            <a:xfrm>
              <a:off x="4966" y="1253"/>
              <a:ext cx="590" cy="291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TW" altLang="en-US" sz="1200" dirty="0">
                  <a:ea typeface="標楷體" pitchFamily="65" charset="-120"/>
                </a:rPr>
                <a:t>客家茶</a:t>
              </a:r>
              <a:endParaRPr lang="en-US" altLang="zh-TW" sz="1200" dirty="0">
                <a:ea typeface="標楷體" pitchFamily="65" charset="-120"/>
              </a:endParaRPr>
            </a:p>
            <a:p>
              <a:pPr algn="ctr" eaLnBrk="1" hangingPunct="1"/>
              <a:r>
                <a:rPr lang="zh-TW" altLang="en-US" sz="1200" dirty="0">
                  <a:ea typeface="標楷體" pitchFamily="65" charset="-120"/>
                </a:rPr>
                <a:t>文化館</a:t>
              </a:r>
            </a:p>
          </p:txBody>
        </p:sp>
        <p:sp>
          <p:nvSpPr>
            <p:cNvPr id="8216" name="Text Box 1089"/>
            <p:cNvSpPr txBox="1">
              <a:spLocks noChangeArrowheads="1"/>
            </p:cNvSpPr>
            <p:nvPr/>
          </p:nvSpPr>
          <p:spPr bwMode="auto">
            <a:xfrm>
              <a:off x="4967" y="816"/>
              <a:ext cx="589" cy="19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TW" altLang="en-US" sz="1400">
                  <a:ea typeface="標楷體" pitchFamily="65" charset="-120"/>
                </a:rPr>
                <a:t>小人國</a:t>
              </a:r>
            </a:p>
          </p:txBody>
        </p:sp>
        <p:sp>
          <p:nvSpPr>
            <p:cNvPr id="8217" name="Text Box 1090"/>
            <p:cNvSpPr txBox="1">
              <a:spLocks noChangeArrowheads="1"/>
            </p:cNvSpPr>
            <p:nvPr/>
          </p:nvSpPr>
          <p:spPr bwMode="auto">
            <a:xfrm>
              <a:off x="4967" y="1052"/>
              <a:ext cx="590" cy="19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TW" altLang="en-US" sz="1400">
                  <a:ea typeface="標楷體" pitchFamily="65" charset="-120"/>
                </a:rPr>
                <a:t>六福村</a:t>
              </a:r>
            </a:p>
          </p:txBody>
        </p:sp>
        <p:sp>
          <p:nvSpPr>
            <p:cNvPr id="8218" name="Text Box 1091"/>
            <p:cNvSpPr txBox="1">
              <a:spLocks noChangeArrowheads="1"/>
            </p:cNvSpPr>
            <p:nvPr/>
          </p:nvSpPr>
          <p:spPr bwMode="auto">
            <a:xfrm>
              <a:off x="4307" y="1551"/>
              <a:ext cx="570" cy="25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TW" altLang="en-US" sz="1000" dirty="0">
                  <a:ea typeface="標楷體" pitchFamily="65" charset="-120"/>
                </a:rPr>
                <a:t>高原里</a:t>
              </a:r>
            </a:p>
            <a:p>
              <a:pPr algn="ctr" eaLnBrk="1" hangingPunct="1"/>
              <a:r>
                <a:rPr lang="zh-TW" altLang="en-US" sz="1000" dirty="0">
                  <a:ea typeface="標楷體" pitchFamily="65" charset="-120"/>
                </a:rPr>
                <a:t>辦公室</a:t>
              </a:r>
            </a:p>
          </p:txBody>
        </p:sp>
        <p:sp>
          <p:nvSpPr>
            <p:cNvPr id="8219" name="Text Box 1092"/>
            <p:cNvSpPr txBox="1">
              <a:spLocks noChangeArrowheads="1"/>
            </p:cNvSpPr>
            <p:nvPr/>
          </p:nvSpPr>
          <p:spPr bwMode="auto">
            <a:xfrm>
              <a:off x="4967" y="1551"/>
              <a:ext cx="590" cy="25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TW" altLang="en-US" sz="1000">
                  <a:ea typeface="標楷體" pitchFamily="65" charset="-120"/>
                </a:rPr>
                <a:t>高原社區</a:t>
              </a:r>
            </a:p>
            <a:p>
              <a:pPr algn="ctr" eaLnBrk="1" hangingPunct="1"/>
              <a:r>
                <a:rPr lang="zh-TW" altLang="en-US" sz="1000">
                  <a:ea typeface="標楷體" pitchFamily="65" charset="-120"/>
                </a:rPr>
                <a:t>巡守隊</a:t>
              </a:r>
            </a:p>
          </p:txBody>
        </p:sp>
        <p:cxnSp>
          <p:nvCxnSpPr>
            <p:cNvPr id="8220" name="AutoShape 1093"/>
            <p:cNvCxnSpPr>
              <a:cxnSpLocks noChangeShapeType="1"/>
              <a:stCxn id="8234" idx="3"/>
              <a:endCxn id="8211" idx="0"/>
            </p:cNvCxnSpPr>
            <p:nvPr/>
          </p:nvCxnSpPr>
          <p:spPr bwMode="auto">
            <a:xfrm>
              <a:off x="4304" y="555"/>
              <a:ext cx="618" cy="199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8221" name="Text Box 1094"/>
            <p:cNvSpPr txBox="1">
              <a:spLocks noChangeArrowheads="1"/>
            </p:cNvSpPr>
            <p:nvPr/>
          </p:nvSpPr>
          <p:spPr bwMode="auto">
            <a:xfrm>
              <a:off x="4307" y="1859"/>
              <a:ext cx="570" cy="25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TW" altLang="en-US" sz="1000">
                  <a:ea typeface="標楷體" pitchFamily="65" charset="-120"/>
                </a:rPr>
                <a:t>社區發展</a:t>
              </a:r>
            </a:p>
            <a:p>
              <a:pPr algn="ctr" eaLnBrk="1" hangingPunct="1"/>
              <a:r>
                <a:rPr lang="zh-TW" altLang="en-US" sz="1000">
                  <a:ea typeface="標楷體" pitchFamily="65" charset="-120"/>
                </a:rPr>
                <a:t>協會</a:t>
              </a:r>
            </a:p>
          </p:txBody>
        </p:sp>
        <p:sp>
          <p:nvSpPr>
            <p:cNvPr id="8222" name="Text Box 1095"/>
            <p:cNvSpPr txBox="1">
              <a:spLocks noChangeArrowheads="1"/>
            </p:cNvSpPr>
            <p:nvPr/>
          </p:nvSpPr>
          <p:spPr bwMode="auto">
            <a:xfrm>
              <a:off x="4967" y="1859"/>
              <a:ext cx="590" cy="19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zh-TW" altLang="en-US" sz="1400">
                  <a:ea typeface="標楷體" pitchFamily="65" charset="-120"/>
                </a:rPr>
                <a:t>德光牧場</a:t>
              </a:r>
            </a:p>
          </p:txBody>
        </p:sp>
      </p:grpSp>
      <p:sp>
        <p:nvSpPr>
          <p:cNvPr id="122961" name="Text Box 1105"/>
          <p:cNvSpPr txBox="1">
            <a:spLocks noChangeArrowheads="1"/>
          </p:cNvSpPr>
          <p:nvPr/>
        </p:nvSpPr>
        <p:spPr bwMode="auto">
          <a:xfrm>
            <a:off x="3062288" y="2660650"/>
            <a:ext cx="2987675" cy="1016000"/>
          </a:xfrm>
          <a:prstGeom prst="rect">
            <a:avLst/>
          </a:prstGeom>
          <a:solidFill>
            <a:srgbClr val="F7A9EA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zh-TW" altLang="en-US" sz="2000" b="1">
                <a:solidFill>
                  <a:srgbClr val="0000FF"/>
                </a:solidFill>
                <a:ea typeface="標楷體" pitchFamily="65" charset="-120"/>
              </a:rPr>
              <a:t>愛在高原</a:t>
            </a:r>
          </a:p>
          <a:p>
            <a:pPr algn="ctr" eaLnBrk="1" hangingPunct="1"/>
            <a:r>
              <a:rPr lang="zh-TW" altLang="en-US" sz="2000" b="1">
                <a:solidFill>
                  <a:srgbClr val="0000FF"/>
                </a:solidFill>
                <a:ea typeface="標楷體" pitchFamily="65" charset="-120"/>
              </a:rPr>
              <a:t>發展潛能</a:t>
            </a:r>
          </a:p>
          <a:p>
            <a:pPr algn="ctr" eaLnBrk="1" hangingPunct="1"/>
            <a:r>
              <a:rPr lang="zh-TW" altLang="en-US" sz="2000" b="1">
                <a:solidFill>
                  <a:srgbClr val="0000FF"/>
                </a:solidFill>
                <a:ea typeface="標楷體" pitchFamily="65" charset="-120"/>
              </a:rPr>
              <a:t>培養學生終身學習的能力</a:t>
            </a:r>
          </a:p>
        </p:txBody>
      </p:sp>
      <p:pic>
        <p:nvPicPr>
          <p:cNvPr id="6162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5300663"/>
            <a:ext cx="2016125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性別平等教育宣導</a:t>
            </a:r>
          </a:p>
        </p:txBody>
      </p:sp>
      <p:pic>
        <p:nvPicPr>
          <p:cNvPr id="9219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4697" y="2076730"/>
            <a:ext cx="5264969" cy="4480572"/>
          </a:xfrm>
        </p:spPr>
      </p:pic>
      <p:sp>
        <p:nvSpPr>
          <p:cNvPr id="9220" name="內容版面配置區 4"/>
          <p:cNvSpPr>
            <a:spLocks noGrp="1"/>
          </p:cNvSpPr>
          <p:nvPr>
            <p:ph sz="half" idx="2"/>
          </p:nvPr>
        </p:nvSpPr>
        <p:spPr>
          <a:xfrm>
            <a:off x="1187624" y="1412876"/>
            <a:ext cx="7272337" cy="54451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zh-TW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日修訂性別平等教育法施行細則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5796136" y="2111126"/>
          <a:ext cx="3141663" cy="4480572"/>
        </p:xfrm>
        <a:graphic>
          <a:graphicData uri="http://schemas.openxmlformats.org/drawingml/2006/table">
            <a:tbl>
              <a:tblPr/>
              <a:tblGrid>
                <a:gridCol w="3141663">
                  <a:extLst>
                    <a:ext uri="{9D8B030D-6E8A-4147-A177-3AD203B41FA5}">
                      <a16:colId xmlns:a16="http://schemas.microsoft.com/office/drawing/2014/main" val="692932269"/>
                    </a:ext>
                  </a:extLst>
                </a:gridCol>
              </a:tblGrid>
              <a:tr h="3456582">
                <a:tc>
                  <a:txBody>
                    <a:bodyPr/>
                    <a:lstStyle/>
                    <a:p>
                      <a:pPr fontAlgn="t"/>
                      <a:r>
                        <a:rPr lang="en-US" altLang="zh-TW" sz="2400" b="1" u="sng" dirty="0">
                          <a:solidFill>
                            <a:srgbClr val="6E4E3A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hlinkClick r:id="rId3"/>
                        </a:rPr>
                        <a:t>[</a:t>
                      </a:r>
                      <a:r>
                        <a:rPr lang="zh-TW" altLang="en-US" sz="2400" b="1" u="sng" dirty="0">
                          <a:solidFill>
                            <a:srgbClr val="6E4E3A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hlinkClick r:id="rId3"/>
                        </a:rPr>
                        <a:t>修正</a:t>
                      </a:r>
                      <a:r>
                        <a:rPr lang="en-US" altLang="zh-TW" sz="2400" b="1" u="sng" dirty="0">
                          <a:solidFill>
                            <a:srgbClr val="6E4E3A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hlinkClick r:id="rId3"/>
                        </a:rPr>
                        <a:t>]</a:t>
                      </a:r>
                      <a:r>
                        <a:rPr lang="zh-TW" altLang="en-US" sz="2400" b="1" u="sng" dirty="0">
                          <a:solidFill>
                            <a:srgbClr val="6E4E3A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hlinkClick r:id="rId3"/>
                        </a:rPr>
                        <a:t>第十三條</a:t>
                      </a:r>
                      <a:endParaRPr lang="zh-TW" altLang="en-US" sz="2400" dirty="0">
                        <a:solidFill>
                          <a:srgbClr val="6C591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fontAlgn="t"/>
                      <a:r>
                        <a:rPr lang="zh-TW" altLang="en-US" sz="24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本法第十七條第二項所定性別平等教育相關課程，應涵蓋情感教育、性教育、認識及尊重不同性別、性別特徵、性別特質、性別認同、性傾向教育，及性侵害、性騷擾、性霸凌防治教育等課程，以提升學生之性別平等意識。</a:t>
                      </a:r>
                    </a:p>
                  </a:txBody>
                  <a:tcPr marL="91450" marR="91450" marT="45726" marB="4572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18214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r>
              <a:rPr lang="zh-TW" altLang="en-US" sz="6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家庭教育宣導</a:t>
            </a:r>
          </a:p>
        </p:txBody>
      </p:sp>
      <p:sp>
        <p:nvSpPr>
          <p:cNvPr id="52227" name="內容版面配置區 2"/>
          <p:cNvSpPr>
            <a:spLocks noGrp="1"/>
          </p:cNvSpPr>
          <p:nvPr>
            <p:ph idx="1"/>
          </p:nvPr>
        </p:nvSpPr>
        <p:spPr>
          <a:xfrm>
            <a:off x="4284262" y="1372245"/>
            <a:ext cx="4608218" cy="5111750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身教重於言教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多陪伴、傾聽關懷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多參與學校活動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營造溫馨的家庭氛圍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你是孩子的重要他人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用放大鏡看優點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父母的保存期限只有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孩子的童年只有一次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不忘初心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〜</a:t>
            </a:r>
            <a:r>
              <a:rPr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每段幸福都要把握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〜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buFont typeface="Arial" panose="020B0604020202020204" pitchFamily="34" charset="0"/>
              <a:buNone/>
              <a:defRPr/>
            </a:pPr>
            <a:endParaRPr lang="en-US" altLang="zh-TW" dirty="0"/>
          </a:p>
          <a:p>
            <a:pPr algn="just">
              <a:buFont typeface="Arial" panose="020B0604020202020204" pitchFamily="34" charset="0"/>
              <a:buChar char="•"/>
              <a:defRPr/>
            </a:pPr>
            <a:endParaRPr lang="en-US" altLang="zh-TW" dirty="0"/>
          </a:p>
          <a:p>
            <a:pPr algn="just">
              <a:buFont typeface="Arial" panose="020B0604020202020204" pitchFamily="34" charset="0"/>
              <a:buChar char="•"/>
              <a:defRPr/>
            </a:pPr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12F9B300-AE1B-4634-91F5-25BAAF95CC9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58888"/>
            <a:ext cx="3888432" cy="533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2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親職教養分享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339" name="內容版面配置區 2"/>
          <p:cNvSpPr>
            <a:spLocks noGrp="1"/>
          </p:cNvSpPr>
          <p:nvPr>
            <p:ph idx="1"/>
          </p:nvPr>
        </p:nvSpPr>
        <p:spPr>
          <a:xfrm>
            <a:off x="141176" y="1392373"/>
            <a:ext cx="8679296" cy="5348995"/>
          </a:xfrm>
        </p:spPr>
        <p:txBody>
          <a:bodyPr/>
          <a:lstStyle/>
          <a:p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動物王國選大王</a:t>
            </a:r>
            <a:endParaRPr lang="en-US" altLang="zh-TW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動物王國要選大王，動物們覺得奔跑、游泳和飛行，是動物最重要的三個技能，於是就辦了比賽，依照奔跑、游泳和飛行三項的總分，最高的擔任國王。賽前呼聲最高的是獅子、鯨魚和老鷹。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1" indent="0">
              <a:buNone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你們知道誰才是真正的大王嗎？</a:t>
            </a:r>
            <a:endParaRPr lang="en-US" altLang="zh-TW" dirty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是鴨子。鴨子每項</a:t>
            </a:r>
            <a:r>
              <a:rPr lang="en-US" altLang="zh-TW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分，總分</a:t>
            </a:r>
            <a:r>
              <a:rPr lang="en-US" altLang="zh-TW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120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獅子、鯨魚和老鷹，都是單項一百，兩項零分。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全方位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的鍛鍊與學習，才能有最好的吸收和最大的成就。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親職教養分享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dirty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339" name="內容版面配置區 2"/>
          <p:cNvSpPr>
            <a:spLocks noGrp="1"/>
          </p:cNvSpPr>
          <p:nvPr>
            <p:ph idx="1"/>
          </p:nvPr>
        </p:nvSpPr>
        <p:spPr>
          <a:xfrm>
            <a:off x="323528" y="1196752"/>
            <a:ext cx="6696744" cy="3672408"/>
          </a:xfrm>
        </p:spPr>
        <p:txBody>
          <a:bodyPr/>
          <a:lstStyle/>
          <a:p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小一開學家長不能入校 孩子「分離焦慮」怎麼辦？</a:t>
            </a:r>
            <a:endParaRPr lang="en-US" altLang="zh-TW" sz="36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疫情下上學去！小一新生父母該知道的</a:t>
            </a:r>
            <a:r>
              <a:rPr lang="en-US" altLang="zh-TW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件事</a:t>
            </a:r>
            <a:endParaRPr lang="en-US" altLang="zh-TW" sz="36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陪「兒」「女」走過幼小銜接，方法不一樣</a:t>
            </a:r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  <a:endParaRPr lang="en-US" altLang="zh-TW" dirty="0"/>
          </a:p>
        </p:txBody>
      </p:sp>
      <p:pic>
        <p:nvPicPr>
          <p:cNvPr id="14340" name="圖片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3079552"/>
            <a:ext cx="1779427" cy="243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A77717E-140A-4110-AB12-C343533F445A}"/>
              </a:ext>
            </a:extLst>
          </p:cNvPr>
          <p:cNvSpPr txBox="1"/>
          <p:nvPr/>
        </p:nvSpPr>
        <p:spPr>
          <a:xfrm>
            <a:off x="323528" y="4797152"/>
            <a:ext cx="8568952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牽一隻蝸牛去散步</a:t>
            </a:r>
            <a:endParaRPr kumimoji="1" lang="en-US" altLang="zh-TW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「我和我的孩子」</a:t>
            </a:r>
            <a:r>
              <a:rPr kumimoji="1" lang="zh-TW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一本給家長的手冊</a:t>
            </a:r>
            <a:endParaRPr kumimoji="1" lang="en-US" altLang="zh-TW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培養獨立、生活自理的能力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!</a:t>
            </a:r>
            <a:endParaRPr kumimoji="1" lang="en-US" altLang="zh-TW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en-US" altLang="zh-TW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335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352985" y="249373"/>
            <a:ext cx="8229600" cy="1143000"/>
          </a:xfrm>
        </p:spPr>
        <p:txBody>
          <a:bodyPr/>
          <a:lstStyle/>
          <a:p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新生開學禮</a:t>
            </a:r>
          </a:p>
        </p:txBody>
      </p:sp>
      <p:sp>
        <p:nvSpPr>
          <p:cNvPr id="14339" name="內容版面配置區 2"/>
          <p:cNvSpPr>
            <a:spLocks noGrp="1"/>
          </p:cNvSpPr>
          <p:nvPr>
            <p:ph idx="1"/>
          </p:nvPr>
        </p:nvSpPr>
        <p:spPr>
          <a:xfrm>
            <a:off x="489597" y="1196752"/>
            <a:ext cx="7956376" cy="5465627"/>
          </a:xfrm>
        </p:spPr>
        <p:txBody>
          <a:bodyPr/>
          <a:lstStyle/>
          <a:p>
            <a:r>
              <a:rPr lang="zh-TW" altLang="en-US" kern="0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開學禮袋</a:t>
            </a:r>
            <a:r>
              <a:rPr lang="en-US" altLang="zh-TW" kern="0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kern="0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口罩</a:t>
            </a:r>
            <a:r>
              <a:rPr lang="en-US" altLang="zh-TW" kern="0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kern="0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高原國小輔導室</a:t>
            </a:r>
            <a:r>
              <a:rPr lang="en-US" altLang="zh-TW" kern="0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lvl="1"/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「我和我的孩子」一本給家長的手冊</a:t>
            </a:r>
            <a:endParaRPr lang="en-US" altLang="zh-TW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親子「愛家行動集點卡」</a:t>
            </a:r>
            <a:r>
              <a:rPr lang="en-US" altLang="zh-TW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家庭教育中心</a:t>
            </a:r>
            <a:r>
              <a:rPr lang="en-US" altLang="zh-TW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lvl="1"/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集滿貼紙兌換小禮物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文具包</a:t>
            </a:r>
            <a:r>
              <a:rPr lang="en-US" altLang="zh-TW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教育局</a:t>
            </a:r>
            <a:r>
              <a:rPr lang="en-US" altLang="zh-TW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文具盒</a:t>
            </a:r>
            <a:r>
              <a:rPr lang="en-US" altLang="zh-TW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高原國小</a:t>
            </a:r>
            <a:r>
              <a:rPr lang="en-US" altLang="zh-TW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乖乖</a:t>
            </a:r>
            <a:r>
              <a:rPr lang="en-US" altLang="zh-TW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高原國小</a:t>
            </a:r>
            <a:r>
              <a:rPr lang="en-US" altLang="zh-TW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客製化專屬跳繩</a:t>
            </a:r>
            <a:r>
              <a:rPr lang="en-US" altLang="zh-TW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高原國小</a:t>
            </a:r>
            <a:r>
              <a:rPr lang="en-US" altLang="zh-TW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高原師長心意滿滿的</a:t>
            </a:r>
            <a:r>
              <a:rPr lang="en-US" altLang="zh-TW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&lt;</a:t>
            </a:r>
            <a:r>
              <a:rPr lang="zh-TW" altLang="en-US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開學迎新活動</a:t>
            </a:r>
            <a:r>
              <a:rPr lang="en-US" altLang="zh-TW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&gt;!</a:t>
            </a:r>
          </a:p>
          <a:p>
            <a:endParaRPr lang="en-US" altLang="zh-TW" sz="36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1" indent="0">
              <a:buNone/>
            </a:pPr>
            <a:endParaRPr lang="zh-TW" altLang="en-US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F938E6B-B420-4158-AE32-3FC7E3A266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2996952"/>
            <a:ext cx="1524433" cy="2345736"/>
          </a:xfrm>
          <a:prstGeom prst="rect">
            <a:avLst/>
          </a:prstGeom>
        </p:spPr>
      </p:pic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3B9D50BB-FF36-4DBA-9321-3901E8B2D5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62" y="2996952"/>
            <a:ext cx="1524433" cy="230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04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352985" y="249373"/>
            <a:ext cx="8229600" cy="1143000"/>
          </a:xfrm>
        </p:spPr>
        <p:txBody>
          <a:bodyPr/>
          <a:lstStyle/>
          <a:p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輔導室愛的小叮嚀</a:t>
            </a:r>
          </a:p>
        </p:txBody>
      </p:sp>
      <p:sp>
        <p:nvSpPr>
          <p:cNvPr id="14339" name="內容版面配置區 2"/>
          <p:cNvSpPr>
            <a:spLocks noGrp="1"/>
          </p:cNvSpPr>
          <p:nvPr>
            <p:ph idx="1"/>
          </p:nvPr>
        </p:nvSpPr>
        <p:spPr>
          <a:xfrm>
            <a:off x="658495" y="1340768"/>
            <a:ext cx="7827009" cy="5832648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新生家長座談會的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簡報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錄影檔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會上傳高原國小校網首頁</a:t>
            </a:r>
            <a:r>
              <a:rPr lang="en-US" altLang="zh-TW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新生專區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9/1(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開學迎新日記得將</a:t>
            </a:r>
            <a:r>
              <a:rPr lang="zh-TW" altLang="en-US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新生資料袋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內表單填妥，報到時一併繳交。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礙於防疫規定，也維護全校師生安全，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九月一日星期三開學迎新日當天，</a:t>
            </a:r>
            <a:r>
              <a:rPr lang="zh-TW" altLang="en-US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新生家長及訪客請勿進入校園，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感謝您體諒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若寶貝在校門口有分離焦慮，請您</a:t>
            </a:r>
            <a:r>
              <a:rPr lang="zh-TW" altLang="en-US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溫和而堅定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地告訴孩子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「中午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點一定準時來接你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你回家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」接下來就交給我們吧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1" indent="0">
              <a:buNone/>
            </a:pPr>
            <a:endParaRPr lang="zh-TW" altLang="en-US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62228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6"/>
          <p:cNvGrpSpPr>
            <a:grpSpLocks/>
          </p:cNvGrpSpPr>
          <p:nvPr/>
        </p:nvGrpSpPr>
        <p:grpSpPr bwMode="auto">
          <a:xfrm>
            <a:off x="370001" y="2714559"/>
            <a:ext cx="8403998" cy="1428884"/>
            <a:chOff x="1668221" y="693003"/>
            <a:chExt cx="8286808" cy="830983"/>
          </a:xfrm>
        </p:grpSpPr>
        <p:sp>
          <p:nvSpPr>
            <p:cNvPr id="15364" name="Rectangle 7"/>
            <p:cNvSpPr>
              <a:spLocks noChangeArrowheads="1"/>
            </p:cNvSpPr>
            <p:nvPr/>
          </p:nvSpPr>
          <p:spPr bwMode="auto">
            <a:xfrm>
              <a:off x="1668221" y="723531"/>
              <a:ext cx="8286808" cy="769925"/>
            </a:xfrm>
            <a:prstGeom prst="rect">
              <a:avLst/>
            </a:prstGeom>
            <a:solidFill>
              <a:srgbClr val="CCFFCC">
                <a:alpha val="8392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5365" name="Text Box 16"/>
            <p:cNvSpPr>
              <a:spLocks noChangeArrowheads="1"/>
            </p:cNvSpPr>
            <p:nvPr/>
          </p:nvSpPr>
          <p:spPr bwMode="auto">
            <a:xfrm>
              <a:off x="4036528" y="693003"/>
              <a:ext cx="3262633" cy="830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itchFamily="34" charset="0"/>
                  <a:ea typeface="標楷體" pitchFamily="65" charset="-120"/>
                  <a:cs typeface="華康行楷體W5(P)" pitchFamily="66" charset="-120"/>
                </a:rPr>
                <a:t>溝通與交流</a:t>
              </a:r>
            </a:p>
          </p:txBody>
        </p:sp>
      </p:grpSp>
      <p:pic>
        <p:nvPicPr>
          <p:cNvPr id="5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" y="4437063"/>
            <a:ext cx="2597150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id="{788397A9-B393-44BC-8227-CF4325BF6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689" y="1067697"/>
            <a:ext cx="69757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華康行楷體W5(P)" pitchFamily="66" charset="-120"/>
              </a:rPr>
              <a:t>親師生齊心，共創三贏、共迎美好</a:t>
            </a:r>
            <a:r>
              <a:rPr kumimoji="1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華康行楷體W5(P)" pitchFamily="66" charset="-120"/>
              </a:rPr>
              <a:t>!</a:t>
            </a:r>
            <a:endParaRPr kumimoji="1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標楷體" panose="03000509000000000000" pitchFamily="65" charset="-120"/>
              <a:cs typeface="華康行楷體W5(P)" pitchFamily="66" charset="-120"/>
            </a:endParaRP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7C5C02DC-0D67-4D93-A48E-D02F14FC9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4797152"/>
            <a:ext cx="583264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華康行楷體W5(P)" pitchFamily="66" charset="-120"/>
              </a:rPr>
              <a:t>熱烈歡迎您和您的小寶貝加入高原大家庭</a:t>
            </a:r>
            <a:r>
              <a:rPr kumimoji="1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華康行楷體W5(P)" pitchFamily="66" charset="-120"/>
              </a:rPr>
              <a:t>!</a:t>
            </a:r>
            <a:endParaRPr kumimoji="1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標楷體" panose="03000509000000000000" pitchFamily="65" charset="-120"/>
              <a:cs typeface="華康行楷體W5(P)" pitchFamily="66" charset="-120"/>
            </a:endParaRP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646EE7CC-7F97-4752-860A-0D0E57AC5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425339"/>
            <a:ext cx="3308772" cy="70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華康行楷體W5(P)" pitchFamily="66" charset="-120"/>
              </a:rPr>
              <a:t>相逢自是有緣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91680" y="476672"/>
            <a:ext cx="5834063" cy="850900"/>
          </a:xfrm>
        </p:spPr>
        <p:txBody>
          <a:bodyPr/>
          <a:lstStyle/>
          <a:p>
            <a:pPr eaLnBrk="1" hangingPunct="1"/>
            <a:r>
              <a:rPr lang="zh-TW" altLang="en-US" sz="4000" b="1" dirty="0">
                <a:solidFill>
                  <a:srgbClr val="006600"/>
                </a:solidFill>
                <a:ea typeface="標楷體" pitchFamily="65" charset="-120"/>
              </a:rPr>
              <a:t>教務處主要業務</a:t>
            </a:r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ltGray">
          <a:xfrm flipV="1">
            <a:off x="0" y="-1481138"/>
            <a:ext cx="9144000" cy="6248401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183 w 21600"/>
              <a:gd name="T13" fmla="*/ 0 h 21600"/>
              <a:gd name="T14" fmla="*/ 20417 w 21600"/>
              <a:gd name="T15" fmla="*/ 751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265" y="6157"/>
                </a:moveTo>
                <a:cubicBezTo>
                  <a:pt x="6637" y="4521"/>
                  <a:pt x="8664" y="3575"/>
                  <a:pt x="10800" y="3576"/>
                </a:cubicBezTo>
                <a:cubicBezTo>
                  <a:pt x="12935" y="3576"/>
                  <a:pt x="14962" y="4521"/>
                  <a:pt x="16334" y="6157"/>
                </a:cubicBezTo>
                <a:lnTo>
                  <a:pt x="19074" y="3859"/>
                </a:lnTo>
                <a:cubicBezTo>
                  <a:pt x="17022" y="1412"/>
                  <a:pt x="13992" y="-1"/>
                  <a:pt x="10799" y="0"/>
                </a:cubicBezTo>
                <a:cubicBezTo>
                  <a:pt x="7607" y="0"/>
                  <a:pt x="4577" y="1412"/>
                  <a:pt x="2525" y="3859"/>
                </a:cubicBezTo>
                <a:lnTo>
                  <a:pt x="5265" y="6157"/>
                </a:lnTo>
                <a:close/>
              </a:path>
            </a:pathLst>
          </a:custGeom>
          <a:gradFill rotWithShape="1">
            <a:gsLst>
              <a:gs pos="0">
                <a:srgbClr val="006699"/>
              </a:gs>
              <a:gs pos="100000">
                <a:srgbClr val="BDCBDB"/>
              </a:gs>
            </a:gsLst>
            <a:lin ang="0" scaled="1"/>
          </a:gradFill>
          <a:ln w="9525">
            <a:round/>
            <a:headEnd/>
            <a:tailEnd/>
          </a:ln>
          <a:scene3d>
            <a:camera prst="legacyPerspectiveBottom">
              <a:rot lat="20099957" lon="0" rev="0"/>
            </a:camera>
            <a:lightRig rig="legacyHarsh3" dir="l"/>
          </a:scene3d>
          <a:sp3d extrusionH="2259000" prstMaterial="legacyPlastic">
            <a:bevelT w="13500" h="13500" prst="angle"/>
            <a:bevelB w="13500" h="13500" prst="angle"/>
            <a:extrusionClr>
              <a:srgbClr val="003366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9220" name="Freeform 4"/>
          <p:cNvSpPr>
            <a:spLocks/>
          </p:cNvSpPr>
          <p:nvPr/>
        </p:nvSpPr>
        <p:spPr bwMode="ltGray">
          <a:xfrm>
            <a:off x="692150" y="3205163"/>
            <a:ext cx="7767638" cy="3043237"/>
          </a:xfrm>
          <a:custGeom>
            <a:avLst/>
            <a:gdLst>
              <a:gd name="T0" fmla="*/ 2147483647 w 4893"/>
              <a:gd name="T1" fmla="*/ 0 h 1917"/>
              <a:gd name="T2" fmla="*/ 2147483647 w 4893"/>
              <a:gd name="T3" fmla="*/ 2147483647 h 1917"/>
              <a:gd name="T4" fmla="*/ 2147483647 w 4893"/>
              <a:gd name="T5" fmla="*/ 2147483647 h 1917"/>
              <a:gd name="T6" fmla="*/ 2147483647 w 4893"/>
              <a:gd name="T7" fmla="*/ 2147483647 h 1917"/>
              <a:gd name="T8" fmla="*/ 0 w 4893"/>
              <a:gd name="T9" fmla="*/ 2147483647 h 1917"/>
              <a:gd name="T10" fmla="*/ 2147483647 w 4893"/>
              <a:gd name="T11" fmla="*/ 2147483647 h 1917"/>
              <a:gd name="T12" fmla="*/ 2147483647 w 4893"/>
              <a:gd name="T13" fmla="*/ 0 h 19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93"/>
              <a:gd name="T22" fmla="*/ 0 h 1917"/>
              <a:gd name="T23" fmla="*/ 4893 w 4893"/>
              <a:gd name="T24" fmla="*/ 1917 h 19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93" h="1917">
                <a:moveTo>
                  <a:pt x="4878" y="0"/>
                </a:moveTo>
                <a:cubicBezTo>
                  <a:pt x="4878" y="0"/>
                  <a:pt x="4891" y="226"/>
                  <a:pt x="4893" y="440"/>
                </a:cubicBezTo>
                <a:cubicBezTo>
                  <a:pt x="3867" y="440"/>
                  <a:pt x="3815" y="1811"/>
                  <a:pt x="2467" y="1917"/>
                </a:cubicBezTo>
                <a:cubicBezTo>
                  <a:pt x="1073" y="1877"/>
                  <a:pt x="1309" y="493"/>
                  <a:pt x="21" y="500"/>
                </a:cubicBezTo>
                <a:lnTo>
                  <a:pt x="0" y="2"/>
                </a:lnTo>
                <a:cubicBezTo>
                  <a:pt x="620" y="518"/>
                  <a:pt x="1873" y="671"/>
                  <a:pt x="2461" y="667"/>
                </a:cubicBezTo>
                <a:cubicBezTo>
                  <a:pt x="2461" y="667"/>
                  <a:pt x="4076" y="668"/>
                  <a:pt x="4878" y="0"/>
                </a:cubicBezTo>
                <a:close/>
              </a:path>
            </a:pathLst>
          </a:custGeom>
          <a:gradFill rotWithShape="1">
            <a:gsLst>
              <a:gs pos="0">
                <a:srgbClr val="0D2D47"/>
              </a:gs>
              <a:gs pos="50000">
                <a:srgbClr val="0F5C83"/>
              </a:gs>
              <a:gs pos="100000">
                <a:srgbClr val="0D2D47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gray">
          <a:xfrm flipH="1">
            <a:off x="2216150" y="5172075"/>
            <a:ext cx="874713" cy="712788"/>
          </a:xfrm>
          <a:prstGeom prst="line">
            <a:avLst/>
          </a:prstGeom>
          <a:noFill/>
          <a:ln w="9525">
            <a:solidFill>
              <a:srgbClr val="F8F8F8">
                <a:alpha val="10196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gray">
          <a:xfrm>
            <a:off x="5970588" y="5187950"/>
            <a:ext cx="874712" cy="712788"/>
          </a:xfrm>
          <a:prstGeom prst="line">
            <a:avLst/>
          </a:prstGeom>
          <a:noFill/>
          <a:ln w="9525">
            <a:solidFill>
              <a:srgbClr val="F8F8F8">
                <a:alpha val="10196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gray">
          <a:xfrm flipH="1">
            <a:off x="666750" y="4827588"/>
            <a:ext cx="1143000" cy="331787"/>
          </a:xfrm>
          <a:prstGeom prst="line">
            <a:avLst/>
          </a:prstGeom>
          <a:noFill/>
          <a:ln w="9525">
            <a:solidFill>
              <a:srgbClr val="F8F8F8">
                <a:alpha val="10196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gray">
          <a:xfrm>
            <a:off x="7362825" y="4822825"/>
            <a:ext cx="1103313" cy="331788"/>
          </a:xfrm>
          <a:prstGeom prst="line">
            <a:avLst/>
          </a:prstGeom>
          <a:noFill/>
          <a:ln w="9525">
            <a:solidFill>
              <a:srgbClr val="F8F8F8">
                <a:alpha val="10196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white">
          <a:xfrm>
            <a:off x="2736850" y="4437063"/>
            <a:ext cx="3668713" cy="954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bg1"/>
                </a:solidFill>
                <a:ea typeface="標楷體" pitchFamily="65" charset="-120"/>
              </a:rPr>
              <a:t>落實學生為學習主體</a:t>
            </a:r>
          </a:p>
          <a:p>
            <a:pPr algn="ctr"/>
            <a:r>
              <a:rPr kumimoji="0" lang="zh-TW" altLang="en-US" sz="2800" b="1">
                <a:solidFill>
                  <a:schemeClr val="bg1"/>
                </a:solidFill>
                <a:ea typeface="標楷體" pitchFamily="65" charset="-120"/>
              </a:rPr>
              <a:t>以成就每個孩子</a:t>
            </a:r>
          </a:p>
        </p:txBody>
      </p:sp>
      <p:sp>
        <p:nvSpPr>
          <p:cNvPr id="9226" name="Line 11"/>
          <p:cNvSpPr>
            <a:spLocks noChangeShapeType="1"/>
          </p:cNvSpPr>
          <p:nvPr/>
        </p:nvSpPr>
        <p:spPr bwMode="gray">
          <a:xfrm>
            <a:off x="5981700" y="3198813"/>
            <a:ext cx="874713" cy="712787"/>
          </a:xfrm>
          <a:prstGeom prst="line">
            <a:avLst/>
          </a:prstGeom>
          <a:noFill/>
          <a:ln w="9525">
            <a:solidFill>
              <a:srgbClr val="F8F8F8">
                <a:alpha val="39999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227" name="Freeform 13"/>
          <p:cNvSpPr>
            <a:spLocks/>
          </p:cNvSpPr>
          <p:nvPr/>
        </p:nvSpPr>
        <p:spPr bwMode="gray">
          <a:xfrm>
            <a:off x="685800" y="3187700"/>
            <a:ext cx="7743825" cy="1036638"/>
          </a:xfrm>
          <a:custGeom>
            <a:avLst/>
            <a:gdLst>
              <a:gd name="T0" fmla="*/ 0 w 4878"/>
              <a:gd name="T1" fmla="*/ 0 h 653"/>
              <a:gd name="T2" fmla="*/ 2147483647 w 4878"/>
              <a:gd name="T3" fmla="*/ 2147483647 h 653"/>
              <a:gd name="T4" fmla="*/ 2147483647 w 4878"/>
              <a:gd name="T5" fmla="*/ 2147483647 h 653"/>
              <a:gd name="T6" fmla="*/ 0 60000 65536"/>
              <a:gd name="T7" fmla="*/ 0 60000 65536"/>
              <a:gd name="T8" fmla="*/ 0 60000 65536"/>
              <a:gd name="T9" fmla="*/ 0 w 4878"/>
              <a:gd name="T10" fmla="*/ 0 h 653"/>
              <a:gd name="T11" fmla="*/ 4878 w 4878"/>
              <a:gd name="T12" fmla="*/ 653 h 6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78" h="653">
                <a:moveTo>
                  <a:pt x="0" y="0"/>
                </a:moveTo>
                <a:cubicBezTo>
                  <a:pt x="522" y="422"/>
                  <a:pt x="1577" y="653"/>
                  <a:pt x="2443" y="649"/>
                </a:cubicBezTo>
                <a:cubicBezTo>
                  <a:pt x="3387" y="645"/>
                  <a:pt x="4229" y="447"/>
                  <a:pt x="4878" y="17"/>
                </a:cubicBezTo>
              </a:path>
            </a:pathLst>
          </a:custGeom>
          <a:noFill/>
          <a:ln w="28575">
            <a:solidFill>
              <a:srgbClr val="FFFFFF">
                <a:alpha val="79999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2" name="群組 42"/>
          <p:cNvGrpSpPr>
            <a:grpSpLocks/>
          </p:cNvGrpSpPr>
          <p:nvPr/>
        </p:nvGrpSpPr>
        <p:grpSpPr bwMode="auto">
          <a:xfrm>
            <a:off x="1109663" y="1773660"/>
            <a:ext cx="1617037" cy="1774389"/>
            <a:chOff x="1109663" y="1773238"/>
            <a:chExt cx="1616412" cy="1774988"/>
          </a:xfrm>
        </p:grpSpPr>
        <p:grpSp>
          <p:nvGrpSpPr>
            <p:cNvPr id="9256" name="Group 15"/>
            <p:cNvGrpSpPr>
              <a:grpSpLocks/>
            </p:cNvGrpSpPr>
            <p:nvPr/>
          </p:nvGrpSpPr>
          <p:grpSpPr bwMode="auto">
            <a:xfrm>
              <a:off x="1109663" y="1773238"/>
              <a:ext cx="1589749" cy="1666875"/>
              <a:chOff x="192" y="1801"/>
              <a:chExt cx="1162" cy="1218"/>
            </a:xfrm>
          </p:grpSpPr>
          <p:pic>
            <p:nvPicPr>
              <p:cNvPr id="9258" name="Picture 16" descr="light_shadow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59" name="Picture 17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690" name="Oval 18"/>
              <p:cNvSpPr>
                <a:spLocks noChangeArrowheads="1"/>
              </p:cNvSpPr>
              <p:nvPr/>
            </p:nvSpPr>
            <p:spPr bwMode="gray">
              <a:xfrm>
                <a:off x="192" y="1801"/>
                <a:ext cx="1162" cy="1135"/>
              </a:xfrm>
              <a:prstGeom prst="ellipse">
                <a:avLst/>
              </a:prstGeom>
              <a:gradFill rotWithShape="1">
                <a:gsLst>
                  <a:gs pos="0">
                    <a:srgbClr val="FF9900">
                      <a:gamma/>
                      <a:shade val="63529"/>
                      <a:invGamma/>
                      <a:alpha val="89999"/>
                    </a:srgbClr>
                  </a:gs>
                  <a:gs pos="50000">
                    <a:srgbClr val="FF9900">
                      <a:alpha val="55000"/>
                    </a:srgbClr>
                  </a:gs>
                  <a:gs pos="100000">
                    <a:srgbClr val="FF9900">
                      <a:gamma/>
                      <a:shade val="63529"/>
                      <a:invGamma/>
                      <a:alpha val="89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kumimoji="0" lang="zh-CN" altLang="en-US">
                  <a:ea typeface="SimSun" pitchFamily="2" charset="-122"/>
                </a:endParaRPr>
              </a:p>
            </p:txBody>
          </p:sp>
        </p:grpSp>
        <p:sp>
          <p:nvSpPr>
            <p:cNvPr id="9257" name="Rectangle 26"/>
            <p:cNvSpPr>
              <a:spLocks noChangeArrowheads="1"/>
            </p:cNvSpPr>
            <p:nvPr/>
          </p:nvSpPr>
          <p:spPr bwMode="gray">
            <a:xfrm>
              <a:off x="1259574" y="1916459"/>
              <a:ext cx="1466501" cy="1631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buClr>
                  <a:srgbClr val="FF0066"/>
                </a:buClr>
                <a:buSzPct val="75000"/>
                <a:buFont typeface="Arial" charset="0"/>
                <a:buNone/>
              </a:pPr>
              <a:r>
                <a:rPr kumimoji="0" lang="zh-TW" altLang="en-US" sz="2000" b="1" dirty="0">
                  <a:solidFill>
                    <a:schemeClr val="bg1"/>
                  </a:solidFill>
                  <a:ea typeface="標楷體" pitchFamily="65" charset="-120"/>
                </a:rPr>
                <a:t>課程發展</a:t>
              </a:r>
            </a:p>
            <a:p>
              <a:pPr eaLnBrk="1" hangingPunct="1">
                <a:buClr>
                  <a:srgbClr val="FF0066"/>
                </a:buClr>
                <a:buSzPct val="75000"/>
                <a:buFont typeface="Arial" charset="0"/>
                <a:buNone/>
              </a:pPr>
              <a:r>
                <a:rPr kumimoji="0" lang="zh-TW" altLang="en-US" sz="2000" b="1" dirty="0">
                  <a:solidFill>
                    <a:schemeClr val="bg1"/>
                  </a:solidFill>
                  <a:ea typeface="標楷體" pitchFamily="65" charset="-120"/>
                </a:rPr>
                <a:t>教學正常化</a:t>
              </a:r>
              <a:endParaRPr kumimoji="0" lang="en-US" altLang="zh-TW" sz="2000" b="1" dirty="0">
                <a:solidFill>
                  <a:schemeClr val="bg1"/>
                </a:solidFill>
                <a:ea typeface="標楷體" pitchFamily="65" charset="-120"/>
              </a:endParaRPr>
            </a:p>
            <a:p>
              <a:pPr eaLnBrk="1" hangingPunct="1">
                <a:buClr>
                  <a:srgbClr val="FF0066"/>
                </a:buClr>
                <a:buSzPct val="75000"/>
                <a:buFont typeface="Arial" charset="0"/>
                <a:buNone/>
              </a:pPr>
              <a:r>
                <a:rPr kumimoji="0" lang="zh-TW" altLang="en-US" sz="2000" b="1" dirty="0">
                  <a:solidFill>
                    <a:schemeClr val="bg1"/>
                  </a:solidFill>
                  <a:ea typeface="標楷體" pitchFamily="65" charset="-120"/>
                </a:rPr>
                <a:t>教學設備</a:t>
              </a:r>
              <a:endParaRPr kumimoji="0" lang="en-US" altLang="zh-TW" sz="2000" b="1" dirty="0">
                <a:solidFill>
                  <a:schemeClr val="bg1"/>
                </a:solidFill>
                <a:ea typeface="標楷體" pitchFamily="65" charset="-120"/>
              </a:endParaRPr>
            </a:p>
            <a:p>
              <a:pPr eaLnBrk="1" hangingPunct="1">
                <a:buClr>
                  <a:srgbClr val="FF0066"/>
                </a:buClr>
                <a:buSzPct val="75000"/>
              </a:pPr>
              <a:r>
                <a:rPr kumimoji="0" lang="zh-TW" altLang="en-US" sz="2000" b="1" dirty="0">
                  <a:solidFill>
                    <a:schemeClr val="bg1"/>
                  </a:solidFill>
                  <a:ea typeface="標楷體" pitchFamily="65" charset="-120"/>
                </a:rPr>
                <a:t>學籍管理</a:t>
              </a:r>
              <a:endParaRPr kumimoji="0" lang="en-US" altLang="zh-TW" sz="2000" b="1" dirty="0">
                <a:solidFill>
                  <a:schemeClr val="bg1"/>
                </a:solidFill>
                <a:ea typeface="標楷體" pitchFamily="65" charset="-120"/>
              </a:endParaRPr>
            </a:p>
            <a:p>
              <a:pPr eaLnBrk="1" hangingPunct="1">
                <a:buClr>
                  <a:srgbClr val="FF0066"/>
                </a:buClr>
                <a:buSzPct val="75000"/>
                <a:buFont typeface="Arial" charset="0"/>
                <a:buNone/>
              </a:pPr>
              <a:endParaRPr kumimoji="0" lang="zh-TW" altLang="en-US" sz="2000" b="1" dirty="0">
                <a:ea typeface="標楷體" pitchFamily="65" charset="-120"/>
              </a:endParaRPr>
            </a:p>
          </p:txBody>
        </p:sp>
      </p:grpSp>
      <p:grpSp>
        <p:nvGrpSpPr>
          <p:cNvPr id="4" name="群組 45"/>
          <p:cNvGrpSpPr>
            <a:grpSpLocks/>
          </p:cNvGrpSpPr>
          <p:nvPr/>
        </p:nvGrpSpPr>
        <p:grpSpPr bwMode="auto">
          <a:xfrm>
            <a:off x="6553200" y="1931988"/>
            <a:ext cx="1522413" cy="1508125"/>
            <a:chOff x="6553200" y="1931988"/>
            <a:chExt cx="1522785" cy="1508125"/>
          </a:xfrm>
        </p:grpSpPr>
        <p:grpSp>
          <p:nvGrpSpPr>
            <p:cNvPr id="9249" name="Group 20"/>
            <p:cNvGrpSpPr>
              <a:grpSpLocks/>
            </p:cNvGrpSpPr>
            <p:nvPr/>
          </p:nvGrpSpPr>
          <p:grpSpPr bwMode="auto">
            <a:xfrm>
              <a:off x="6553200" y="1931988"/>
              <a:ext cx="1425575" cy="1508125"/>
              <a:chOff x="192" y="1917"/>
              <a:chExt cx="1042" cy="1102"/>
            </a:xfrm>
          </p:grpSpPr>
          <p:grpSp>
            <p:nvGrpSpPr>
              <p:cNvPr id="9251" name="Group 21"/>
              <p:cNvGrpSpPr>
                <a:grpSpLocks/>
              </p:cNvGrpSpPr>
              <p:nvPr/>
            </p:nvGrpSpPr>
            <p:grpSpPr bwMode="auto">
              <a:xfrm>
                <a:off x="192" y="1917"/>
                <a:ext cx="1042" cy="1102"/>
                <a:chOff x="192" y="1917"/>
                <a:chExt cx="1042" cy="1102"/>
              </a:xfrm>
            </p:grpSpPr>
            <p:pic>
              <p:nvPicPr>
                <p:cNvPr id="9253" name="Picture 22" descr="light_shadow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lum bright="-78000" contrast="-78000"/>
                </a:blip>
                <a:srcRect/>
                <a:stretch>
                  <a:fillRect/>
                </a:stretch>
              </p:blipFill>
              <p:spPr bwMode="gray">
                <a:xfrm>
                  <a:off x="291" y="2781"/>
                  <a:ext cx="858" cy="2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54" name="Picture 23" descr="circuler_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gray">
                <a:xfrm>
                  <a:off x="192" y="1917"/>
                  <a:ext cx="1042" cy="10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8696" name="Oval 24"/>
                <p:cNvSpPr>
                  <a:spLocks noChangeArrowheads="1"/>
                </p:cNvSpPr>
                <p:nvPr/>
              </p:nvSpPr>
              <p:spPr bwMode="gray">
                <a:xfrm>
                  <a:off x="192" y="1917"/>
                  <a:ext cx="1035" cy="101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>
                        <a:gamma/>
                        <a:shade val="46275"/>
                        <a:invGamma/>
                        <a:alpha val="89999"/>
                      </a:schemeClr>
                    </a:gs>
                    <a:gs pos="50000">
                      <a:schemeClr val="folHlink">
                        <a:alpha val="55000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  <a:alpha val="89999"/>
                      </a:scheme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kumimoji="0" lang="zh-CN" altLang="en-US">
                    <a:ea typeface="SimSun" pitchFamily="2" charset="-122"/>
                  </a:endParaRPr>
                </a:p>
              </p:txBody>
            </p:sp>
          </p:grpSp>
          <p:pic>
            <p:nvPicPr>
              <p:cNvPr id="9252" name="Picture 25" descr="Picture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296" y="1927"/>
                <a:ext cx="823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250" name="Rectangle 27"/>
            <p:cNvSpPr>
              <a:spLocks noChangeArrowheads="1"/>
            </p:cNvSpPr>
            <p:nvPr/>
          </p:nvSpPr>
          <p:spPr bwMode="gray">
            <a:xfrm>
              <a:off x="6660213" y="1988826"/>
              <a:ext cx="1415772" cy="132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buClr>
                  <a:srgbClr val="FF0066"/>
                </a:buClr>
                <a:buSzPct val="75000"/>
                <a:buFont typeface="Arial" charset="0"/>
                <a:buNone/>
              </a:pPr>
              <a:r>
                <a:rPr kumimoji="0" lang="zh-TW" altLang="en-US" sz="2000" b="1">
                  <a:solidFill>
                    <a:schemeClr val="bg1"/>
                  </a:solidFill>
                  <a:ea typeface="標楷體" pitchFamily="65" charset="-120"/>
                </a:rPr>
                <a:t>生態課程</a:t>
              </a:r>
            </a:p>
            <a:p>
              <a:pPr eaLnBrk="1" hangingPunct="1">
                <a:buClr>
                  <a:srgbClr val="FF0066"/>
                </a:buClr>
                <a:buSzPct val="75000"/>
                <a:buFont typeface="Arial" charset="0"/>
                <a:buNone/>
              </a:pPr>
              <a:r>
                <a:rPr kumimoji="0" lang="zh-TW" altLang="en-US" sz="2000" b="1">
                  <a:solidFill>
                    <a:schemeClr val="bg1"/>
                  </a:solidFill>
                  <a:ea typeface="標楷體" pitchFamily="65" charset="-120"/>
                </a:rPr>
                <a:t>人文課程創藝課程</a:t>
              </a:r>
              <a:endParaRPr kumimoji="0" lang="en-US" altLang="zh-TW" sz="2000" b="1">
                <a:solidFill>
                  <a:schemeClr val="bg1"/>
                </a:solidFill>
                <a:ea typeface="標楷體" pitchFamily="65" charset="-120"/>
              </a:endParaRPr>
            </a:p>
            <a:p>
              <a:pPr eaLnBrk="1" hangingPunct="1">
                <a:buClr>
                  <a:srgbClr val="FF0066"/>
                </a:buClr>
                <a:buSzPct val="75000"/>
                <a:buFont typeface="Arial" charset="0"/>
                <a:buNone/>
              </a:pPr>
              <a:r>
                <a:rPr kumimoji="0" lang="zh-TW" altLang="en-US" sz="2000" b="1">
                  <a:solidFill>
                    <a:schemeClr val="bg1"/>
                  </a:solidFill>
                  <a:ea typeface="標楷體" pitchFamily="65" charset="-120"/>
                </a:rPr>
                <a:t>樂活課程</a:t>
              </a:r>
            </a:p>
          </p:txBody>
        </p:sp>
      </p:grpSp>
      <p:grpSp>
        <p:nvGrpSpPr>
          <p:cNvPr id="7" name="群組 43"/>
          <p:cNvGrpSpPr>
            <a:grpSpLocks/>
          </p:cNvGrpSpPr>
          <p:nvPr/>
        </p:nvGrpSpPr>
        <p:grpSpPr bwMode="auto">
          <a:xfrm>
            <a:off x="2227263" y="2195513"/>
            <a:ext cx="2347912" cy="2011362"/>
            <a:chOff x="2227263" y="2195513"/>
            <a:chExt cx="2347912" cy="2011362"/>
          </a:xfrm>
        </p:grpSpPr>
        <p:sp>
          <p:nvSpPr>
            <p:cNvPr id="9240" name="Line 10"/>
            <p:cNvSpPr>
              <a:spLocks noChangeShapeType="1"/>
            </p:cNvSpPr>
            <p:nvPr/>
          </p:nvSpPr>
          <p:spPr bwMode="gray">
            <a:xfrm flipH="1">
              <a:off x="2227263" y="3182938"/>
              <a:ext cx="874712" cy="712787"/>
            </a:xfrm>
            <a:prstGeom prst="line">
              <a:avLst/>
            </a:prstGeom>
            <a:noFill/>
            <a:ln w="9525">
              <a:solidFill>
                <a:srgbClr val="F8F8F8">
                  <a:alpha val="39999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41" name="Line 12"/>
            <p:cNvSpPr>
              <a:spLocks noChangeShapeType="1"/>
            </p:cNvSpPr>
            <p:nvPr/>
          </p:nvSpPr>
          <p:spPr bwMode="gray">
            <a:xfrm>
              <a:off x="4575175" y="3381375"/>
              <a:ext cx="0" cy="825500"/>
            </a:xfrm>
            <a:prstGeom prst="line">
              <a:avLst/>
            </a:prstGeom>
            <a:noFill/>
            <a:ln w="9525">
              <a:solidFill>
                <a:srgbClr val="F8F8F8">
                  <a:alpha val="30196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9242" name="Group 28"/>
            <p:cNvGrpSpPr>
              <a:grpSpLocks/>
            </p:cNvGrpSpPr>
            <p:nvPr/>
          </p:nvGrpSpPr>
          <p:grpSpPr bwMode="auto">
            <a:xfrm>
              <a:off x="2743200" y="2195513"/>
              <a:ext cx="1654175" cy="1749425"/>
              <a:chOff x="192" y="1917"/>
              <a:chExt cx="1042" cy="1102"/>
            </a:xfrm>
          </p:grpSpPr>
          <p:grpSp>
            <p:nvGrpSpPr>
              <p:cNvPr id="9244" name="Group 29"/>
              <p:cNvGrpSpPr>
                <a:grpSpLocks/>
              </p:cNvGrpSpPr>
              <p:nvPr/>
            </p:nvGrpSpPr>
            <p:grpSpPr bwMode="auto">
              <a:xfrm>
                <a:off x="192" y="1917"/>
                <a:ext cx="1042" cy="1102"/>
                <a:chOff x="192" y="1917"/>
                <a:chExt cx="1042" cy="1102"/>
              </a:xfrm>
            </p:grpSpPr>
            <p:pic>
              <p:nvPicPr>
                <p:cNvPr id="9246" name="Picture 30" descr="light_shadow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-78000" contrast="-78000"/>
                </a:blip>
                <a:srcRect/>
                <a:stretch>
                  <a:fillRect/>
                </a:stretch>
              </p:blipFill>
              <p:spPr bwMode="gray">
                <a:xfrm>
                  <a:off x="291" y="2781"/>
                  <a:ext cx="858" cy="2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47" name="Picture 31" descr="circuler_1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gray">
                <a:xfrm>
                  <a:off x="192" y="1917"/>
                  <a:ext cx="1042" cy="10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8704" name="Oval 32"/>
                <p:cNvSpPr>
                  <a:spLocks noChangeArrowheads="1"/>
                </p:cNvSpPr>
                <p:nvPr/>
              </p:nvSpPr>
              <p:spPr bwMode="gray">
                <a:xfrm>
                  <a:off x="192" y="1917"/>
                  <a:ext cx="1035" cy="10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2">
                        <a:gamma/>
                        <a:shade val="36078"/>
                        <a:invGamma/>
                        <a:alpha val="89999"/>
                      </a:schemeClr>
                    </a:gs>
                    <a:gs pos="50000">
                      <a:schemeClr val="accent2">
                        <a:alpha val="55000"/>
                      </a:schemeClr>
                    </a:gs>
                    <a:gs pos="100000">
                      <a:schemeClr val="accent2">
                        <a:gamma/>
                        <a:shade val="36078"/>
                        <a:invGamma/>
                        <a:alpha val="89999"/>
                      </a:scheme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kumimoji="0" lang="zh-CN" altLang="en-US">
                    <a:ea typeface="SimSun" pitchFamily="2" charset="-122"/>
                  </a:endParaRPr>
                </a:p>
              </p:txBody>
            </p:sp>
          </p:grpSp>
          <p:pic>
            <p:nvPicPr>
              <p:cNvPr id="9245" name="Picture 33" descr="Picture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296" y="1927"/>
                <a:ext cx="823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243" name="Rectangle 40"/>
            <p:cNvSpPr>
              <a:spLocks noChangeArrowheads="1"/>
            </p:cNvSpPr>
            <p:nvPr/>
          </p:nvSpPr>
          <p:spPr bwMode="gray">
            <a:xfrm>
              <a:off x="2987824" y="2276872"/>
              <a:ext cx="1210588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buClr>
                  <a:srgbClr val="FF0066"/>
                </a:buClr>
                <a:buSzPct val="75000"/>
                <a:buFont typeface="Arial" charset="0"/>
                <a:buNone/>
              </a:pPr>
              <a:r>
                <a:rPr kumimoji="0" lang="zh-TW" altLang="en-US" sz="2000" b="1" dirty="0">
                  <a:solidFill>
                    <a:schemeClr val="bg1"/>
                  </a:solidFill>
                  <a:ea typeface="標楷體" pitchFamily="65" charset="-120"/>
                </a:rPr>
                <a:t>教師成長</a:t>
              </a:r>
              <a:endParaRPr kumimoji="0" lang="en-US" altLang="zh-TW" sz="2000" b="1" dirty="0">
                <a:solidFill>
                  <a:schemeClr val="bg1"/>
                </a:solidFill>
                <a:ea typeface="標楷體" pitchFamily="65" charset="-120"/>
              </a:endParaRPr>
            </a:p>
            <a:p>
              <a:pPr eaLnBrk="1" hangingPunct="1">
                <a:buClr>
                  <a:srgbClr val="FF0066"/>
                </a:buClr>
                <a:buSzPct val="75000"/>
                <a:buFont typeface="Arial" charset="0"/>
                <a:buNone/>
              </a:pPr>
              <a:r>
                <a:rPr kumimoji="0" lang="zh-TW" altLang="en-US" sz="2000" b="1" dirty="0">
                  <a:solidFill>
                    <a:schemeClr val="bg1"/>
                  </a:solidFill>
                  <a:ea typeface="標楷體" pitchFamily="65" charset="-120"/>
                </a:rPr>
                <a:t>學生學習</a:t>
              </a:r>
              <a:endParaRPr kumimoji="0" lang="en-US" altLang="zh-TW" sz="2000" b="1" dirty="0">
                <a:solidFill>
                  <a:schemeClr val="bg1"/>
                </a:solidFill>
                <a:ea typeface="標楷體" pitchFamily="65" charset="-120"/>
              </a:endParaRPr>
            </a:p>
            <a:p>
              <a:pPr eaLnBrk="1" hangingPunct="1">
                <a:buClr>
                  <a:srgbClr val="FF0066"/>
                </a:buClr>
                <a:buSzPct val="75000"/>
                <a:buFont typeface="Arial" charset="0"/>
                <a:buNone/>
              </a:pPr>
              <a:r>
                <a:rPr kumimoji="0" lang="zh-TW" altLang="en-US" sz="2000" b="1" dirty="0">
                  <a:solidFill>
                    <a:schemeClr val="bg1"/>
                  </a:solidFill>
                  <a:ea typeface="標楷體" pitchFamily="65" charset="-120"/>
                </a:rPr>
                <a:t>學習評量</a:t>
              </a:r>
            </a:p>
            <a:p>
              <a:pPr eaLnBrk="1" hangingPunct="1">
                <a:buClr>
                  <a:srgbClr val="FF0066"/>
                </a:buClr>
                <a:buSzPct val="75000"/>
                <a:buFont typeface="Arial" charset="0"/>
                <a:buNone/>
              </a:pPr>
              <a:r>
                <a:rPr kumimoji="0" lang="zh-TW" altLang="en-US" sz="2000" b="1" dirty="0">
                  <a:solidFill>
                    <a:schemeClr val="bg1"/>
                  </a:solidFill>
                  <a:ea typeface="標楷體" pitchFamily="65" charset="-120"/>
                </a:rPr>
                <a:t>科技整合</a:t>
              </a:r>
            </a:p>
          </p:txBody>
        </p:sp>
      </p:grpSp>
      <p:grpSp>
        <p:nvGrpSpPr>
          <p:cNvPr id="10" name="群組 44"/>
          <p:cNvGrpSpPr>
            <a:grpSpLocks/>
          </p:cNvGrpSpPr>
          <p:nvPr/>
        </p:nvGrpSpPr>
        <p:grpSpPr bwMode="auto">
          <a:xfrm>
            <a:off x="4638675" y="2122488"/>
            <a:ext cx="1654175" cy="1749425"/>
            <a:chOff x="4638675" y="2122488"/>
            <a:chExt cx="1654175" cy="1749425"/>
          </a:xfrm>
        </p:grpSpPr>
        <p:grpSp>
          <p:nvGrpSpPr>
            <p:cNvPr id="9233" name="Group 34"/>
            <p:cNvGrpSpPr>
              <a:grpSpLocks/>
            </p:cNvGrpSpPr>
            <p:nvPr/>
          </p:nvGrpSpPr>
          <p:grpSpPr bwMode="auto">
            <a:xfrm>
              <a:off x="4638675" y="2122488"/>
              <a:ext cx="1654175" cy="1749425"/>
              <a:chOff x="192" y="1917"/>
              <a:chExt cx="1042" cy="1102"/>
            </a:xfrm>
          </p:grpSpPr>
          <p:grpSp>
            <p:nvGrpSpPr>
              <p:cNvPr id="9235" name="Group 35"/>
              <p:cNvGrpSpPr>
                <a:grpSpLocks/>
              </p:cNvGrpSpPr>
              <p:nvPr/>
            </p:nvGrpSpPr>
            <p:grpSpPr bwMode="auto">
              <a:xfrm>
                <a:off x="192" y="1917"/>
                <a:ext cx="1042" cy="1102"/>
                <a:chOff x="192" y="1917"/>
                <a:chExt cx="1042" cy="1102"/>
              </a:xfrm>
            </p:grpSpPr>
            <p:pic>
              <p:nvPicPr>
                <p:cNvPr id="9237" name="Picture 36" descr="light_shadow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-78000" contrast="-78000"/>
                </a:blip>
                <a:srcRect/>
                <a:stretch>
                  <a:fillRect/>
                </a:stretch>
              </p:blipFill>
              <p:spPr bwMode="gray">
                <a:xfrm>
                  <a:off x="291" y="2781"/>
                  <a:ext cx="858" cy="2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38" name="Picture 37" descr="circuler_1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gray">
                <a:xfrm>
                  <a:off x="192" y="1917"/>
                  <a:ext cx="1042" cy="10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8710" name="Oval 38"/>
                <p:cNvSpPr>
                  <a:spLocks noChangeArrowheads="1"/>
                </p:cNvSpPr>
                <p:nvPr/>
              </p:nvSpPr>
              <p:spPr bwMode="gray">
                <a:xfrm>
                  <a:off x="192" y="1917"/>
                  <a:ext cx="1035" cy="10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26275"/>
                        <a:invGamma/>
                        <a:alpha val="89999"/>
                      </a:schemeClr>
                    </a:gs>
                    <a:gs pos="50000">
                      <a:schemeClr val="hlink">
                        <a:alpha val="55000"/>
                      </a:schemeClr>
                    </a:gs>
                    <a:gs pos="100000">
                      <a:schemeClr val="hlink">
                        <a:gamma/>
                        <a:shade val="26275"/>
                        <a:invGamma/>
                        <a:alpha val="89999"/>
                      </a:scheme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kumimoji="0" lang="zh-CN" altLang="en-US">
                    <a:ea typeface="SimSun" pitchFamily="2" charset="-122"/>
                  </a:endParaRPr>
                </a:p>
              </p:txBody>
            </p:sp>
          </p:grpSp>
          <p:pic>
            <p:nvPicPr>
              <p:cNvPr id="9236" name="Picture 39" descr="Picture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296" y="1927"/>
                <a:ext cx="823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234" name="Rectangle 41"/>
            <p:cNvSpPr>
              <a:spLocks noChangeArrowheads="1"/>
            </p:cNvSpPr>
            <p:nvPr/>
          </p:nvSpPr>
          <p:spPr bwMode="gray">
            <a:xfrm>
              <a:off x="4828480" y="2204864"/>
              <a:ext cx="1210588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buClr>
                  <a:srgbClr val="FF0066"/>
                </a:buClr>
                <a:buSzPct val="75000"/>
              </a:pPr>
              <a:r>
                <a:rPr kumimoji="0" lang="zh-TW" altLang="en-US" sz="2000" b="1">
                  <a:solidFill>
                    <a:schemeClr val="bg1"/>
                  </a:solidFill>
                  <a:ea typeface="標楷體" pitchFamily="65" charset="-120"/>
                </a:rPr>
                <a:t>獎助學金</a:t>
              </a:r>
              <a:endParaRPr kumimoji="0" lang="en-US" altLang="zh-TW" sz="2000" b="1">
                <a:solidFill>
                  <a:schemeClr val="bg1"/>
                </a:solidFill>
                <a:ea typeface="標楷體" pitchFamily="65" charset="-120"/>
              </a:endParaRPr>
            </a:p>
            <a:p>
              <a:pPr algn="ctr" eaLnBrk="1" hangingPunct="1">
                <a:buClr>
                  <a:srgbClr val="FF0066"/>
                </a:buClr>
                <a:buSzPct val="75000"/>
              </a:pPr>
              <a:r>
                <a:rPr kumimoji="0" lang="zh-TW" altLang="en-US" sz="2000" b="1">
                  <a:solidFill>
                    <a:schemeClr val="bg1"/>
                  </a:solidFill>
                  <a:ea typeface="標楷體" pitchFamily="65" charset="-120"/>
                </a:rPr>
                <a:t>弱勢補助</a:t>
              </a:r>
              <a:endParaRPr kumimoji="0" lang="en-US" altLang="zh-TW" sz="2000" b="1">
                <a:solidFill>
                  <a:schemeClr val="bg1"/>
                </a:solidFill>
                <a:ea typeface="標楷體" pitchFamily="65" charset="-120"/>
              </a:endParaRPr>
            </a:p>
            <a:p>
              <a:pPr algn="ctr" eaLnBrk="1" hangingPunct="1">
                <a:buClr>
                  <a:srgbClr val="FF0066"/>
                </a:buClr>
                <a:buSzPct val="75000"/>
              </a:pPr>
              <a:r>
                <a:rPr kumimoji="0" lang="zh-TW" altLang="en-US" sz="2000" b="1">
                  <a:solidFill>
                    <a:schemeClr val="bg1"/>
                  </a:solidFill>
                  <a:ea typeface="標楷體" pitchFamily="65" charset="-120"/>
                </a:rPr>
                <a:t>學習扶助</a:t>
              </a:r>
            </a:p>
            <a:p>
              <a:pPr algn="ctr" eaLnBrk="1" hangingPunct="1">
                <a:buClr>
                  <a:srgbClr val="FF0066"/>
                </a:buClr>
                <a:buSzPct val="75000"/>
                <a:buFont typeface="Arial" charset="0"/>
                <a:buNone/>
              </a:pPr>
              <a:r>
                <a:rPr kumimoji="0" lang="zh-TW" altLang="en-US" sz="2000" b="1">
                  <a:solidFill>
                    <a:schemeClr val="bg1"/>
                  </a:solidFill>
                  <a:ea typeface="標楷體" pitchFamily="65" charset="-120"/>
                </a:rPr>
                <a:t>課後照顧</a:t>
              </a:r>
            </a:p>
          </p:txBody>
        </p:sp>
      </p:grpSp>
      <p:pic>
        <p:nvPicPr>
          <p:cNvPr id="7190" name="圖片 10" descr="橄欖寶保有穿衣服去背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5085184"/>
            <a:ext cx="2016125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6600"/>
                </a:solidFill>
                <a:ea typeface="標楷體" pitchFamily="65" charset="-120"/>
              </a:rPr>
              <a:t>教務處業務承辦</a:t>
            </a:r>
            <a:endParaRPr lang="zh-TW" altLang="en-US" dirty="0"/>
          </a:p>
        </p:txBody>
      </p:sp>
      <p:sp>
        <p:nvSpPr>
          <p:cNvPr id="10243" name="文字方塊 4"/>
          <p:cNvSpPr txBox="1">
            <a:spLocks noChangeArrowheads="1"/>
          </p:cNvSpPr>
          <p:nvPr/>
        </p:nvSpPr>
        <p:spPr bwMode="auto">
          <a:xfrm>
            <a:off x="3131840" y="2132856"/>
            <a:ext cx="2520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教學組長 陳佩娟</a:t>
            </a:r>
          </a:p>
        </p:txBody>
      </p:sp>
      <p:sp>
        <p:nvSpPr>
          <p:cNvPr id="10244" name="文字方塊 10"/>
          <p:cNvSpPr txBox="1">
            <a:spLocks noChangeArrowheads="1"/>
          </p:cNvSpPr>
          <p:nvPr/>
        </p:nvSpPr>
        <p:spPr bwMode="auto">
          <a:xfrm>
            <a:off x="3131840" y="4869160"/>
            <a:ext cx="2592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註冊組長 游馥霞</a:t>
            </a:r>
          </a:p>
        </p:txBody>
      </p:sp>
      <p:sp>
        <p:nvSpPr>
          <p:cNvPr id="10245" name="文字方塊 12"/>
          <p:cNvSpPr txBox="1">
            <a:spLocks noChangeArrowheads="1"/>
          </p:cNvSpPr>
          <p:nvPr/>
        </p:nvSpPr>
        <p:spPr bwMode="auto">
          <a:xfrm>
            <a:off x="3635896" y="5589240"/>
            <a:ext cx="2520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約聘幹事 張郁樺</a:t>
            </a:r>
          </a:p>
        </p:txBody>
      </p:sp>
      <p:sp>
        <p:nvSpPr>
          <p:cNvPr id="10246" name="文字方塊 11"/>
          <p:cNvSpPr txBox="1">
            <a:spLocks noChangeArrowheads="1"/>
          </p:cNvSpPr>
          <p:nvPr/>
        </p:nvSpPr>
        <p:spPr bwMode="auto">
          <a:xfrm>
            <a:off x="3635896" y="2852936"/>
            <a:ext cx="2520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資訊組長 翁茂南</a:t>
            </a:r>
          </a:p>
        </p:txBody>
      </p:sp>
      <p:pic>
        <p:nvPicPr>
          <p:cNvPr id="11" name="圖片 10" descr="07教學組長游馥霞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4077072"/>
            <a:ext cx="2016224" cy="2615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 descr="09資訊組長翁茂南.TIF"/>
          <p:cNvPicPr>
            <a:picLocks noChangeAspect="1"/>
          </p:cNvPicPr>
          <p:nvPr/>
        </p:nvPicPr>
        <p:blipFill>
          <a:blip r:embed="rId3" cstate="print"/>
          <a:srcRect t="2622"/>
          <a:stretch>
            <a:fillRect/>
          </a:stretch>
        </p:blipFill>
        <p:spPr>
          <a:xfrm>
            <a:off x="5940152" y="1196752"/>
            <a:ext cx="1872208" cy="2674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 descr="40幹事張郁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4005064"/>
            <a:ext cx="1976855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 descr="陳佩娟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1340768"/>
            <a:ext cx="2353839" cy="2365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916238" y="188913"/>
            <a:ext cx="3600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4000" b="1">
                <a:solidFill>
                  <a:srgbClr val="006600"/>
                </a:solidFill>
                <a:ea typeface="標楷體" pitchFamily="65" charset="-120"/>
              </a:rPr>
              <a:t>學習節數規劃</a:t>
            </a:r>
          </a:p>
        </p:txBody>
      </p:sp>
      <p:sp>
        <p:nvSpPr>
          <p:cNvPr id="11267" name="Rectangle 41"/>
          <p:cNvSpPr>
            <a:spLocks noChangeArrowheads="1"/>
          </p:cNvSpPr>
          <p:nvPr/>
        </p:nvSpPr>
        <p:spPr bwMode="auto">
          <a:xfrm>
            <a:off x="323850" y="1196975"/>
            <a:ext cx="8496300" cy="4968875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1339562"/>
            <a:ext cx="34676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zh-TW" altLang="en-US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一年級：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每週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23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節</a:t>
            </a:r>
          </a:p>
        </p:txBody>
      </p:sp>
      <p:graphicFrame>
        <p:nvGraphicFramePr>
          <p:cNvPr id="12292" name="Group 4"/>
          <p:cNvGraphicFramePr>
            <a:graphicFrameLocks noGrp="1"/>
          </p:cNvGraphicFramePr>
          <p:nvPr/>
        </p:nvGraphicFramePr>
        <p:xfrm>
          <a:off x="539750" y="2060575"/>
          <a:ext cx="7920682" cy="3603429"/>
        </p:xfrm>
        <a:graphic>
          <a:graphicData uri="http://schemas.openxmlformats.org/drawingml/2006/table">
            <a:tbl>
              <a:tblPr/>
              <a:tblGrid>
                <a:gridCol w="949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12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97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12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12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5717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國語文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>
                        <a:alpha val="50195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本土語</a:t>
                      </a:r>
                      <a:r>
                        <a:rPr kumimoji="1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/</a:t>
                      </a:r>
                      <a:r>
                        <a:rPr kumimoji="1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新住民語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數學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生活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課程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健康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與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1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彈性學習課程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30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1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生態學校</a:t>
                      </a:r>
                      <a:r>
                        <a:rPr kumimoji="1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悠遊高原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F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英閱繪</a:t>
                      </a:r>
                      <a:endParaRPr kumimoji="1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F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愛與關懷</a:t>
                      </a:r>
                      <a:r>
                        <a:rPr kumimoji="1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閱讀理解</a:t>
                      </a:r>
                      <a:endParaRPr kumimoji="1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18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社會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藝術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自然</a:t>
                      </a:r>
                      <a:endParaRPr kumimoji="1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綜合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3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234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404813"/>
            <a:ext cx="2016125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916238" y="260350"/>
            <a:ext cx="3600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4000" b="1" dirty="0">
                <a:solidFill>
                  <a:srgbClr val="006600"/>
                </a:solidFill>
                <a:ea typeface="標楷體" pitchFamily="65" charset="-120"/>
              </a:rPr>
              <a:t>學生作息時間</a:t>
            </a:r>
          </a:p>
        </p:txBody>
      </p:sp>
      <p:pic>
        <p:nvPicPr>
          <p:cNvPr id="9221" name="圖片 10" descr="橄欖寶保有穿衣服去背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0"/>
            <a:ext cx="16573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714500" y="1357313"/>
          <a:ext cx="6072188" cy="5181600"/>
        </p:xfrm>
        <a:graphic>
          <a:graphicData uri="http://schemas.openxmlformats.org/drawingml/2006/table">
            <a:tbl>
              <a:tblPr/>
              <a:tblGrid>
                <a:gridCol w="242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3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7955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時間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內容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748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7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10-7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40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自主學習時間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7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40-8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00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環境打掃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955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endParaRPr lang="en-US" sz="2000" b="1" kern="100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8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00-8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alt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(</a:t>
                      </a: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週一</a:t>
                      </a:r>
                      <a:r>
                        <a:rPr lang="en-US" alt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.</a:t>
                      </a: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週四</a:t>
                      </a:r>
                      <a:r>
                        <a:rPr lang="en-US" alt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)</a:t>
                      </a: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導師時間</a:t>
                      </a:r>
                      <a:endParaRPr lang="en-US" altLang="zh-TW" sz="2000" b="1" kern="100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     (</a:t>
                      </a: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週二</a:t>
                      </a:r>
                      <a:r>
                        <a:rPr lang="en-US" alt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)     </a:t>
                      </a: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升旗</a:t>
                      </a:r>
                      <a:endParaRPr lang="en-US" sz="2000" b="1" kern="100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(</a:t>
                      </a: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週三</a:t>
                      </a:r>
                      <a:r>
                        <a:rPr lang="en-US" alt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.</a:t>
                      </a: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週五</a:t>
                      </a:r>
                      <a:r>
                        <a:rPr lang="en-US" alt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)</a:t>
                      </a: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寧靜閱讀</a:t>
                      </a:r>
                      <a:endParaRPr lang="zh-TW" altLang="en-US" sz="2000" b="1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8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40-9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20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第一節課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09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30-10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10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第二節課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367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10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10-10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課間活動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367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10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30-11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10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第三節課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367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11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20-12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00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第四節課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367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12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00-13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10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午餐、靜息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367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12:50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半天課放學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367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13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10-13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50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第五節課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3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14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00-14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40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第六節課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367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14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50-15</a:t>
                      </a:r>
                      <a:r>
                        <a:rPr 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第七節課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367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TW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15:30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>
                          <a:solidFill>
                            <a:srgbClr val="7030A0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全天課放學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692275" y="1341438"/>
          <a:ext cx="6072188" cy="5216532"/>
        </p:xfrm>
        <a:graphic>
          <a:graphicData uri="http://schemas.openxmlformats.org/drawingml/2006/table">
            <a:tbl>
              <a:tblPr/>
              <a:tblGrid>
                <a:gridCol w="242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3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alt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時間</a:t>
                      </a:r>
                      <a:endParaRPr lang="zh-TW" sz="2000" b="0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alt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內容</a:t>
                      </a:r>
                      <a:endParaRPr lang="zh-TW" sz="2000" b="0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7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alt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2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0-7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4</a:t>
                      </a:r>
                      <a:r>
                        <a:rPr lang="en-US" alt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5</a:t>
                      </a:r>
                      <a:endParaRPr lang="zh-TW" sz="2000" b="0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學生上學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7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4</a:t>
                      </a:r>
                      <a:r>
                        <a:rPr lang="en-US" alt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5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-8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00</a:t>
                      </a:r>
                      <a:endParaRPr lang="zh-TW" sz="2000" b="0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環境打掃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399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endParaRPr lang="en-US" sz="2000" b="0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8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00-8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alt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000" b="0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  導師時間</a:t>
                      </a:r>
                      <a:endParaRPr lang="en-US" altLang="zh-TW" sz="2000" b="0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     </a:t>
                      </a:r>
                      <a:r>
                        <a:rPr lang="zh-TW" alt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星期二兒童朝會</a:t>
                      </a:r>
                      <a:endParaRPr lang="en-US" sz="2000" b="0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星期一、三、五閱讀活動</a:t>
                      </a:r>
                      <a:endParaRPr lang="zh-TW" altLang="en-US" sz="2000" b="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8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40-9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20</a:t>
                      </a:r>
                      <a:endParaRPr lang="zh-TW" sz="2000" b="0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第一節課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9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30-10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10</a:t>
                      </a:r>
                      <a:endParaRPr lang="zh-TW" sz="2000" b="0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第二節課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10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10-10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000" b="0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課間活動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10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30-11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10</a:t>
                      </a:r>
                      <a:endParaRPr lang="zh-TW" sz="2000" b="0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alt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第三節課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11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20-12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00</a:t>
                      </a:r>
                      <a:endParaRPr lang="zh-TW" sz="2000" b="0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alt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第四節課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12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00-13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10</a:t>
                      </a:r>
                      <a:endParaRPr lang="zh-TW" sz="2000" b="0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alt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午餐、靜息</a:t>
                      </a:r>
                      <a:endParaRPr lang="zh-TW" sz="2000" b="0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12:50</a:t>
                      </a:r>
                      <a:endParaRPr lang="zh-TW" sz="2000" b="0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alt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星期一、三、四、五放學</a:t>
                      </a:r>
                      <a:endParaRPr lang="zh-TW" sz="2000" b="0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732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13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10-13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50</a:t>
                      </a:r>
                      <a:endParaRPr lang="zh-TW" sz="2000" b="0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zh-TW" alt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第五節課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14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00-14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40</a:t>
                      </a:r>
                      <a:endParaRPr lang="zh-TW" sz="2000" b="0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第六節課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14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50-15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30</a:t>
                      </a:r>
                      <a:endParaRPr lang="zh-TW" sz="2000" b="0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第七節課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TW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15:30</a:t>
                      </a:r>
                      <a:endParaRPr lang="zh-TW" sz="2000" b="0" kern="10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00" dirty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星期二放學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 佈景主題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佈景主題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佈景主題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佈景主題">
  <a:themeElements>
    <a:clrScheme name="宣紙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 佈景主題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佈景主題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3844</Words>
  <Application>Microsoft Office PowerPoint</Application>
  <PresentationFormat>如螢幕大小 (4:3)</PresentationFormat>
  <Paragraphs>707</Paragraphs>
  <Slides>56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56</vt:i4>
      </vt:variant>
    </vt:vector>
  </HeadingPairs>
  <TitlesOfParts>
    <vt:vector size="72" baseType="lpstr">
      <vt:lpstr>Gulim</vt:lpstr>
      <vt:lpstr>SimSun</vt:lpstr>
      <vt:lpstr>細明體</vt:lpstr>
      <vt:lpstr>華康行楷體W5(P)</vt:lpstr>
      <vt:lpstr>華康儷特圓</vt:lpstr>
      <vt:lpstr>華康儷細黑(P)</vt:lpstr>
      <vt:lpstr>華康儷雅宋</vt:lpstr>
      <vt:lpstr>新細明體</vt:lpstr>
      <vt:lpstr>標楷體</vt:lpstr>
      <vt:lpstr>Arial</vt:lpstr>
      <vt:lpstr>Calibri</vt:lpstr>
      <vt:lpstr>Symbol</vt:lpstr>
      <vt:lpstr>Times New Roman</vt:lpstr>
      <vt:lpstr>預設簡報設計</vt:lpstr>
      <vt:lpstr>Office 佈景主題</vt:lpstr>
      <vt:lpstr>1_Office 佈景主題</vt:lpstr>
      <vt:lpstr>PowerPoint 簡報</vt:lpstr>
      <vt:lpstr>PowerPoint 簡報</vt:lpstr>
      <vt:lpstr>學校行政團隊（國小部）</vt:lpstr>
      <vt:lpstr>PowerPoint 簡報</vt:lpstr>
      <vt:lpstr>PowerPoint 簡報</vt:lpstr>
      <vt:lpstr>教務處主要業務</vt:lpstr>
      <vt:lpstr>教務處業務承辦</vt:lpstr>
      <vt:lpstr>PowerPoint 簡報</vt:lpstr>
      <vt:lpstr>PowerPoint 簡報</vt:lpstr>
      <vt:lpstr>PowerPoint 簡報</vt:lpstr>
      <vt:lpstr>PowerPoint 簡報</vt:lpstr>
      <vt:lpstr>成績評量準則 </vt:lpstr>
      <vt:lpstr>線上教學（防疫不停學）</vt:lpstr>
      <vt:lpstr>學生卡（桃園市市民卡）</vt:lpstr>
      <vt:lpstr>課後照顧服務</vt:lpstr>
      <vt:lpstr>PowerPoint 簡報</vt:lpstr>
      <vt:lpstr>PowerPoint 簡報</vt:lpstr>
      <vt:lpstr>學務處夥伴</vt:lpstr>
      <vt:lpstr>學務處重要工作</vt:lpstr>
      <vt:lpstr>一、重要行事報告</vt:lpstr>
      <vt:lpstr>二、交通安全</vt:lpstr>
      <vt:lpstr>三、志工服務</vt:lpstr>
      <vt:lpstr>四、生活教育</vt:lpstr>
      <vt:lpstr>五、健康促進</vt:lpstr>
      <vt:lpstr>六、社團活動</vt:lpstr>
      <vt:lpstr>七、環境教育</vt:lpstr>
      <vt:lpstr>八、導師</vt:lpstr>
      <vt:lpstr>九、校園安全-門禁管理 </vt:lpstr>
      <vt:lpstr>十、結語</vt:lpstr>
      <vt:lpstr>總務處主要工作報告</vt:lpstr>
      <vt:lpstr>一、地</vt:lpstr>
      <vt:lpstr>(二)優雅的校園環境</vt:lpstr>
      <vt:lpstr>(三)孩子的活動空間</vt:lpstr>
      <vt:lpstr>二、人、事  (一.1)最佳助手</vt:lpstr>
      <vt:lpstr>(一.2)最佳助手︰幹事</vt:lpstr>
      <vt:lpstr>(二)孩子安全的守護神︰警衛先生</vt:lpstr>
      <vt:lpstr>(三)高原魔法師︰工友</vt:lpstr>
      <vt:lpstr>三、物</vt:lpstr>
      <vt:lpstr>四、經費 註冊事宜</vt:lpstr>
      <vt:lpstr>五、其它(重要工程報告-1)</vt:lpstr>
      <vt:lpstr>六、其它(重要工程報告-2)</vt:lpstr>
      <vt:lpstr>PowerPoint 簡報</vt:lpstr>
      <vt:lpstr>PowerPoint 簡報</vt:lpstr>
      <vt:lpstr>PowerPoint 簡報</vt:lpstr>
      <vt:lpstr>PowerPoint 簡報</vt:lpstr>
      <vt:lpstr>輔導室任務-輔導/特教  </vt:lpstr>
      <vt:lpstr>輔導室任務-輔導/特教  </vt:lpstr>
      <vt:lpstr>輔導室主題宣導  </vt:lpstr>
      <vt:lpstr>PowerPoint 簡報</vt:lpstr>
      <vt:lpstr>性別平等教育宣導</vt:lpstr>
      <vt:lpstr>家庭教育宣導</vt:lpstr>
      <vt:lpstr>親職教養分享(一)</vt:lpstr>
      <vt:lpstr>親職教養分享(二)</vt:lpstr>
      <vt:lpstr>新生開學禮</vt:lpstr>
      <vt:lpstr>輔導室愛的小叮嚀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Test User</dc:creator>
  <cp:lastModifiedBy>User</cp:lastModifiedBy>
  <cp:revision>264</cp:revision>
  <dcterms:created xsi:type="dcterms:W3CDTF">2013-08-26T04:11:58Z</dcterms:created>
  <dcterms:modified xsi:type="dcterms:W3CDTF">2021-08-30T00:34:33Z</dcterms:modified>
</cp:coreProperties>
</file>